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316" r:id="rId2"/>
    <p:sldId id="258" r:id="rId3"/>
    <p:sldId id="365" r:id="rId4"/>
    <p:sldId id="395" r:id="rId5"/>
    <p:sldId id="327" r:id="rId6"/>
    <p:sldId id="346" r:id="rId7"/>
    <p:sldId id="328" r:id="rId8"/>
    <p:sldId id="336" r:id="rId9"/>
    <p:sldId id="339" r:id="rId10"/>
    <p:sldId id="366" r:id="rId11"/>
    <p:sldId id="350" r:id="rId12"/>
    <p:sldId id="351" r:id="rId13"/>
    <p:sldId id="368" r:id="rId14"/>
    <p:sldId id="354" r:id="rId15"/>
    <p:sldId id="371" r:id="rId16"/>
    <p:sldId id="357" r:id="rId17"/>
    <p:sldId id="356" r:id="rId18"/>
    <p:sldId id="372" r:id="rId19"/>
    <p:sldId id="358" r:id="rId20"/>
    <p:sldId id="364" r:id="rId21"/>
    <p:sldId id="361" r:id="rId22"/>
    <p:sldId id="362" r:id="rId23"/>
    <p:sldId id="363" r:id="rId24"/>
    <p:sldId id="3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949753-88A3-8448-B9D9-87BFA378CE3F}" v="85" dt="2022-11-04T04:10:00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80500"/>
  </p:normalViewPr>
  <p:slideViewPr>
    <p:cSldViewPr snapToGrid="0" snapToObjects="1">
      <p:cViewPr varScale="1">
        <p:scale>
          <a:sx n="96" d="100"/>
          <a:sy n="96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19FD6-655F-7C3A-6E99-A6CD8DEFEF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27D9D-F0B6-5835-8FCD-EA7D5005F5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81472-07CB-2543-BF3A-8187910F4B13}" type="datetimeFigureOut">
              <a:rPr lang="en-US" smtClean="0"/>
              <a:t>12/20/23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131DA-E7E3-AEFC-F146-40515648C7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FE9A2-A8EA-8964-7006-FDDE1644DD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F5BF5-F71D-434B-BCF9-740E81259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2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58571-0038-3241-92D6-3A5A8D13791D}" type="datetimeFigureOut">
              <a:rPr lang="en-US" smtClean="0"/>
              <a:t>12/20/23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F846C-0B6D-CD48-85FF-6CCA8DED9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237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5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02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98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84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51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51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80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3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5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7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53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2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23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5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6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Rockwell" panose="02060603020205020403" pitchFamily="18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7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2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84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8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9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846C-0B6D-CD48-85FF-6CCA8DED97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7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8F74BBA-342E-1B31-5758-32FD0556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2768" y="6232336"/>
            <a:ext cx="711200" cy="381000"/>
          </a:xfr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920A884-552D-AA47-AB99-368ACED1FC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22768" y="6232336"/>
            <a:ext cx="711200" cy="381000"/>
          </a:xfrm>
        </p:spPr>
        <p:txBody>
          <a:bodyPr/>
          <a:lstStyle>
            <a:lvl1pPr>
              <a:defRPr kumimoji="0" lang="en-US" sz="1400" b="0" kern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9920A884-552D-AA47-AB99-368ACED1FC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5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3" y="6248211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UCMercedLogoWhite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105" y="6440447"/>
            <a:ext cx="1281129" cy="3202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9" r:id="rId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32" indent="-320032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74313" algn="l" rtl="0" eaLnBrk="1" latinLnBrk="0" hangingPunct="1">
        <a:spcBef>
          <a:spcPts val="551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-228594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228594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67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ebp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openxmlformats.org/officeDocument/2006/relationships/image" Target="../media/image140.png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7" Type="http://schemas.openxmlformats.org/officeDocument/2006/relationships/image" Target="../media/image28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0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4.png"/><Relationship Id="rId4" Type="http://schemas.openxmlformats.org/officeDocument/2006/relationships/image" Target="../media/image150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6.png"/><Relationship Id="rId18" Type="http://schemas.openxmlformats.org/officeDocument/2006/relationships/image" Target="../media/image5.jpeg"/><Relationship Id="rId3" Type="http://schemas.openxmlformats.org/officeDocument/2006/relationships/image" Target="../media/image36.png"/><Relationship Id="rId7" Type="http://schemas.openxmlformats.org/officeDocument/2006/relationships/image" Target="../media/image180.png"/><Relationship Id="rId12" Type="http://schemas.openxmlformats.org/officeDocument/2006/relationships/image" Target="../media/image4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210.png"/><Relationship Id="rId4" Type="http://schemas.openxmlformats.org/officeDocument/2006/relationships/image" Target="../media/image37.png"/><Relationship Id="rId9" Type="http://schemas.openxmlformats.org/officeDocument/2006/relationships/image" Target="../media/image200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30BCB-6884-304F-A26D-FC89218C2470}"/>
              </a:ext>
            </a:extLst>
          </p:cNvPr>
          <p:cNvSpPr txBox="1"/>
          <p:nvPr/>
        </p:nvSpPr>
        <p:spPr>
          <a:xfrm>
            <a:off x="1311511" y="821639"/>
            <a:ext cx="9568978" cy="1645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0" i="0" dirty="0">
                <a:effectLst/>
                <a:latin typeface="Rockwell" panose="02060603020205020403" pitchFamily="18" charset="77"/>
              </a:rPr>
              <a:t>LLDPC: A Low-Density Parity-Check Coding Scheme for LoRa Networks</a:t>
            </a:r>
            <a:endParaRPr lang="en-US" sz="4400" dirty="0">
              <a:solidFill>
                <a:sysClr val="windowText" lastClr="000000"/>
              </a:solidFill>
              <a:latin typeface="Rockwell" panose="02060603020205020403" pitchFamily="18" charset="77"/>
              <a:ea typeface="LiHei Pro" charset="-120"/>
              <a:cs typeface="LiHei Pro" charset="-12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DA5D53A-3A79-4D4A-E3E6-FBE9623481F1}"/>
              </a:ext>
            </a:extLst>
          </p:cNvPr>
          <p:cNvSpPr txBox="1">
            <a:spLocks/>
          </p:cNvSpPr>
          <p:nvPr/>
        </p:nvSpPr>
        <p:spPr>
          <a:xfrm>
            <a:off x="1821543" y="2843764"/>
            <a:ext cx="8548914" cy="16972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600"/>
              </a:lnSpc>
              <a:buNone/>
            </a:pPr>
            <a:r>
              <a:rPr lang="en-US" b="1" dirty="0">
                <a:latin typeface="Arial" panose="020B0604020202020204" pitchFamily="34" charset="0"/>
                <a:ea typeface="LiHei Pro" charset="-120"/>
                <a:cs typeface="Arial" panose="020B0604020202020204" pitchFamily="34" charset="0"/>
              </a:rPr>
              <a:t>Kang Yang </a:t>
            </a:r>
            <a:r>
              <a:rPr lang="en-US" dirty="0">
                <a:latin typeface="Arial" panose="020B0604020202020204" pitchFamily="34" charset="0"/>
                <a:ea typeface="LiHei Pro" charset="-120"/>
                <a:cs typeface="Arial" panose="020B0604020202020204" pitchFamily="34" charset="0"/>
              </a:rPr>
              <a:t>and</a:t>
            </a:r>
            <a:r>
              <a:rPr lang="en-US" b="1" dirty="0">
                <a:latin typeface="Arial" panose="020B0604020202020204" pitchFamily="34" charset="0"/>
                <a:ea typeface="LiHei Pro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LiHei Pro" charset="-120"/>
                <a:cs typeface="Arial" panose="020B0604020202020204" pitchFamily="34" charset="0"/>
              </a:rPr>
              <a:t>Wan Du</a:t>
            </a:r>
          </a:p>
          <a:p>
            <a:pPr marL="0" indent="0" algn="ctr">
              <a:lnSpc>
                <a:spcPts val="3600"/>
              </a:lnSpc>
              <a:buNone/>
            </a:pPr>
            <a:r>
              <a:rPr lang="en-US" dirty="0">
                <a:latin typeface="Arial" panose="020B0604020202020204" pitchFamily="34" charset="0"/>
                <a:ea typeface="LiHei Pro" charset="-120"/>
                <a:cs typeface="Arial" panose="020B0604020202020204" pitchFamily="34" charset="0"/>
              </a:rPr>
              <a:t>﻿Department of Computer Science and Engineering University of California, Merced</a:t>
            </a:r>
          </a:p>
        </p:txBody>
      </p:sp>
      <p:pic>
        <p:nvPicPr>
          <p:cNvPr id="5" name="图片 4" descr="图片包含 游戏机, 画&#10;&#10;描述已自动生成">
            <a:extLst>
              <a:ext uri="{FF2B5EF4-FFF2-40B4-BE49-F238E27FC236}">
                <a16:creationId xmlns:a16="http://schemas.microsoft.com/office/drawing/2014/main" id="{255045DA-6B8C-7295-E1E7-6286E50E0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743" y="4917173"/>
            <a:ext cx="3596107" cy="169724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604668-18C2-5EBF-4B40-DDA7D01C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>
                <a:solidFill>
                  <a:schemeClr val="bg1"/>
                </a:solidFill>
                <a:latin typeface="Rockwell" panose="02060603020205020403" pitchFamily="18" charset="77"/>
              </a:rPr>
              <a:t>1</a:t>
            </a:fld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653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BEA1B-FB8D-6DA3-DF8A-F221DE8EB5FB}"/>
              </a:ext>
            </a:extLst>
          </p:cNvPr>
          <p:cNvSpPr txBox="1"/>
          <p:nvPr/>
        </p:nvSpPr>
        <p:spPr>
          <a:xfrm>
            <a:off x="1741244" y="1943906"/>
            <a:ext cx="258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Rockwell" panose="02060603020205020403" pitchFamily="18" charset="77"/>
              </a:rPr>
              <a:t>Payload Bits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0CE954-7FC9-694D-A55C-DECCB8AF2218}"/>
              </a:ext>
            </a:extLst>
          </p:cNvPr>
          <p:cNvSpPr/>
          <p:nvPr/>
        </p:nvSpPr>
        <p:spPr>
          <a:xfrm>
            <a:off x="1450877" y="4847704"/>
            <a:ext cx="3168158" cy="75269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LoRa CSS Modulation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FDBC5C-29D9-D372-E9D0-66A64EAC11D9}"/>
              </a:ext>
            </a:extLst>
          </p:cNvPr>
          <p:cNvCxnSpPr>
            <a:cxnSpLocks/>
          </p:cNvCxnSpPr>
          <p:nvPr/>
        </p:nvCxnSpPr>
        <p:spPr>
          <a:xfrm flipH="1">
            <a:off x="3034956" y="2402310"/>
            <a:ext cx="1" cy="53094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E3FE2C-8538-4DF8-B291-1623459DD616}"/>
              </a:ext>
            </a:extLst>
          </p:cNvPr>
          <p:cNvCxnSpPr>
            <a:cxnSpLocks/>
          </p:cNvCxnSpPr>
          <p:nvPr/>
        </p:nvCxnSpPr>
        <p:spPr>
          <a:xfrm>
            <a:off x="3034956" y="3823734"/>
            <a:ext cx="0" cy="939252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7ED594-B928-DA61-25A3-53C1AC80DAA3}"/>
              </a:ext>
            </a:extLst>
          </p:cNvPr>
          <p:cNvSpPr txBox="1"/>
          <p:nvPr/>
        </p:nvSpPr>
        <p:spPr>
          <a:xfrm>
            <a:off x="3034957" y="4041938"/>
            <a:ext cx="1730226" cy="400110"/>
          </a:xfrm>
          <a:prstGeom prst="rect">
            <a:avLst/>
          </a:prstGeom>
          <a:ln>
            <a:noFill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Rockwell" panose="02060603020205020403" pitchFamily="18" charset="77"/>
              </a:rPr>
              <a:t>Encoded Bits</a:t>
            </a:r>
            <a:endParaRPr lang="en-US" sz="2000" b="1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D9EB1-FA2A-FDF5-7B64-4F5E0C67EA6E}"/>
              </a:ext>
            </a:extLst>
          </p:cNvPr>
          <p:cNvSpPr/>
          <p:nvPr/>
        </p:nvSpPr>
        <p:spPr>
          <a:xfrm>
            <a:off x="8367709" y="4847704"/>
            <a:ext cx="3168158" cy="75269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LoRa CSS Demodulation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59685D-B5D3-42A9-5E68-2296EA574D9B}"/>
              </a:ext>
            </a:extLst>
          </p:cNvPr>
          <p:cNvSpPr/>
          <p:nvPr/>
        </p:nvSpPr>
        <p:spPr>
          <a:xfrm>
            <a:off x="8367709" y="2986318"/>
            <a:ext cx="3168158" cy="75269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LDPC Decoding</a:t>
            </a: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F9CB2187-3C1A-81A5-2578-B2D16277CE0B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4644677" y="5224053"/>
            <a:ext cx="5307111" cy="376349"/>
          </a:xfrm>
          <a:prstGeom prst="curvedConnector4">
            <a:avLst>
              <a:gd name="adj1" fmla="val 35076"/>
              <a:gd name="adj2" fmla="val 160741"/>
            </a:avLst>
          </a:prstGeom>
          <a:ln w="50800">
            <a:solidFill>
              <a:schemeClr val="accent1">
                <a:lumMod val="50000"/>
              </a:schemeClr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7C6A65-27FF-9789-9D20-93EDB6A56BCC}"/>
              </a:ext>
            </a:extLst>
          </p:cNvPr>
          <p:cNvCxnSpPr>
            <a:cxnSpLocks/>
          </p:cNvCxnSpPr>
          <p:nvPr/>
        </p:nvCxnSpPr>
        <p:spPr>
          <a:xfrm>
            <a:off x="9879838" y="3854881"/>
            <a:ext cx="0" cy="940345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8CADE4-16DA-BEF3-2F3C-347F692511C0}"/>
              </a:ext>
            </a:extLst>
          </p:cNvPr>
          <p:cNvCxnSpPr>
            <a:cxnSpLocks/>
          </p:cNvCxnSpPr>
          <p:nvPr/>
        </p:nvCxnSpPr>
        <p:spPr>
          <a:xfrm flipH="1">
            <a:off x="9878337" y="2376085"/>
            <a:ext cx="1" cy="53094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D2EFEC-B70A-B9BE-FB04-277A8A79B346}"/>
              </a:ext>
            </a:extLst>
          </p:cNvPr>
          <p:cNvSpPr txBox="1"/>
          <p:nvPr/>
        </p:nvSpPr>
        <p:spPr>
          <a:xfrm>
            <a:off x="8584623" y="1950193"/>
            <a:ext cx="2587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77"/>
              </a:rPr>
              <a:t>Payload </a:t>
            </a:r>
            <a:r>
              <a:rPr lang="en-US" sz="2000" dirty="0">
                <a:solidFill>
                  <a:schemeClr val="tx1"/>
                </a:solidFill>
                <a:latin typeface="Rockwell" panose="02060603020205020403" pitchFamily="18" charset="77"/>
              </a:rPr>
              <a:t>Bits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B1DC9-86C0-2CB6-F89C-8E180D07B9FB}"/>
              </a:ext>
            </a:extLst>
          </p:cNvPr>
          <p:cNvSpPr txBox="1"/>
          <p:nvPr/>
        </p:nvSpPr>
        <p:spPr>
          <a:xfrm>
            <a:off x="2365223" y="5952715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Sender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9B9BF-E456-E7EA-D152-E1F30CB074D4}"/>
              </a:ext>
            </a:extLst>
          </p:cNvPr>
          <p:cNvSpPr txBox="1"/>
          <p:nvPr/>
        </p:nvSpPr>
        <p:spPr>
          <a:xfrm>
            <a:off x="9089345" y="5952713"/>
            <a:ext cx="152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Receiver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57F8FE-284F-3144-0118-992F28026D5F}"/>
              </a:ext>
            </a:extLst>
          </p:cNvPr>
          <p:cNvSpPr txBox="1"/>
          <p:nvPr/>
        </p:nvSpPr>
        <p:spPr>
          <a:xfrm>
            <a:off x="5605456" y="5952712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Channel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8A604-EC35-71D4-09D2-AF6EA5FAD2FB}"/>
              </a:ext>
            </a:extLst>
          </p:cNvPr>
          <p:cNvSpPr/>
          <p:nvPr/>
        </p:nvSpPr>
        <p:spPr>
          <a:xfrm>
            <a:off x="1450876" y="3002143"/>
            <a:ext cx="3168159" cy="7526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LDPC Encoding by Simple XOR Operation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8BEBE02-EB01-ACB7-216C-E73F35D3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4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8657772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Challenge 1 – No LLR for LoRa CSS Demodulation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67D42A3-36FF-59F7-02EF-CF691C313787}"/>
              </a:ext>
            </a:extLst>
          </p:cNvPr>
          <p:cNvGrpSpPr/>
          <p:nvPr/>
        </p:nvGrpSpPr>
        <p:grpSpPr>
          <a:xfrm>
            <a:off x="714611" y="2591551"/>
            <a:ext cx="3014898" cy="1661223"/>
            <a:chOff x="703558" y="2280677"/>
            <a:chExt cx="3014898" cy="166122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B19D3C8-569C-C3F5-FF3B-3D8753DBBFF7}"/>
                </a:ext>
              </a:extLst>
            </p:cNvPr>
            <p:cNvCxnSpPr>
              <a:cxnSpLocks/>
            </p:cNvCxnSpPr>
            <p:nvPr/>
          </p:nvCxnSpPr>
          <p:spPr>
            <a:xfrm>
              <a:off x="1389926" y="2535859"/>
              <a:ext cx="2328530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AC09C6A-10D3-9FD0-F2E6-267D38143BA0}"/>
                </a:ext>
              </a:extLst>
            </p:cNvPr>
            <p:cNvCxnSpPr/>
            <p:nvPr/>
          </p:nvCxnSpPr>
          <p:spPr>
            <a:xfrm>
              <a:off x="1535991" y="2280677"/>
              <a:ext cx="0" cy="1641043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EEB76EB-7FA5-45BB-65D9-7E5710C7EA24}"/>
                </a:ext>
              </a:extLst>
            </p:cNvPr>
            <p:cNvCxnSpPr/>
            <p:nvPr/>
          </p:nvCxnSpPr>
          <p:spPr>
            <a:xfrm>
              <a:off x="3513646" y="2280677"/>
              <a:ext cx="0" cy="1641043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08AB4E-525D-06D4-54C1-A68DE0E49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3701" y="2555045"/>
              <a:ext cx="1299963" cy="597843"/>
            </a:xfrm>
            <a:prstGeom prst="line">
              <a:avLst/>
            </a:prstGeom>
            <a:ln w="571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F0CBF8-4D54-A7DB-E3D0-60B0CBD4C741}"/>
                </a:ext>
              </a:extLst>
            </p:cNvPr>
            <p:cNvSpPr txBox="1"/>
            <p:nvPr/>
          </p:nvSpPr>
          <p:spPr>
            <a:xfrm>
              <a:off x="2136731" y="3541790"/>
              <a:ext cx="776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Time</a:t>
              </a:r>
              <a:endParaRPr lang="en-US" dirty="0">
                <a:latin typeface="Rockwell" panose="02060603020205020403" pitchFamily="18" charset="77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9BC1134-EFDF-D5BC-0667-7CE0A296F297}"/>
                </a:ext>
              </a:extLst>
            </p:cNvPr>
            <p:cNvCxnSpPr/>
            <p:nvPr/>
          </p:nvCxnSpPr>
          <p:spPr>
            <a:xfrm>
              <a:off x="1310105" y="2535859"/>
              <a:ext cx="0" cy="1010093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5C6B9F-9216-590F-B324-6A656CA8BAC7}"/>
                </a:ext>
              </a:extLst>
            </p:cNvPr>
            <p:cNvSpPr txBox="1"/>
            <p:nvPr/>
          </p:nvSpPr>
          <p:spPr>
            <a:xfrm>
              <a:off x="703558" y="2834780"/>
              <a:ext cx="590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BW</a:t>
              </a:r>
              <a:endParaRPr lang="en-US" dirty="0">
                <a:latin typeface="Rockwell" panose="02060603020205020403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389A79-9992-0D37-804E-3D7A82D1B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4255" y="3123074"/>
              <a:ext cx="921086" cy="401563"/>
            </a:xfrm>
            <a:prstGeom prst="line">
              <a:avLst/>
            </a:prstGeom>
            <a:ln w="571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F73715-8F79-12DC-2E2A-865630AE2C45}"/>
                </a:ext>
              </a:extLst>
            </p:cNvPr>
            <p:cNvCxnSpPr>
              <a:cxnSpLocks/>
            </p:cNvCxnSpPr>
            <p:nvPr/>
          </p:nvCxnSpPr>
          <p:spPr>
            <a:xfrm>
              <a:off x="1385937" y="3554768"/>
              <a:ext cx="2328530" cy="0"/>
            </a:xfrm>
            <a:prstGeom prst="line">
              <a:avLst/>
            </a:prstGeom>
            <a:ln w="19050"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2AC32B1-7837-7614-B105-7EB420FF7B46}"/>
              </a:ext>
            </a:extLst>
          </p:cNvPr>
          <p:cNvGrpSpPr/>
          <p:nvPr/>
        </p:nvGrpSpPr>
        <p:grpSpPr>
          <a:xfrm>
            <a:off x="1371606" y="4855740"/>
            <a:ext cx="2328530" cy="1752315"/>
            <a:chOff x="1299956" y="4816121"/>
            <a:chExt cx="2328530" cy="175231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2787B00-B877-A5DA-33BF-F9B6C7E9A180}"/>
                </a:ext>
              </a:extLst>
            </p:cNvPr>
            <p:cNvGrpSpPr/>
            <p:nvPr/>
          </p:nvGrpSpPr>
          <p:grpSpPr>
            <a:xfrm>
              <a:off x="1299956" y="4927393"/>
              <a:ext cx="2328530" cy="1641043"/>
              <a:chOff x="3359739" y="4822489"/>
              <a:chExt cx="2328530" cy="1641043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3BB7818-4D93-971C-C7BE-77C2DB6C3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739" y="5077671"/>
                <a:ext cx="2328530" cy="0"/>
              </a:xfrm>
              <a:prstGeom prst="line">
                <a:avLst/>
              </a:prstGeom>
              <a:ln w="190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8F6B810-4BAD-787A-6D47-F8B3D3CD2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739" y="6087764"/>
                <a:ext cx="2328530" cy="0"/>
              </a:xfrm>
              <a:prstGeom prst="line">
                <a:avLst/>
              </a:prstGeom>
              <a:ln w="19050"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0C6A511-7108-DBB6-DBBA-B1BAAADEE98C}"/>
                  </a:ext>
                </a:extLst>
              </p:cNvPr>
              <p:cNvCxnSpPr/>
              <p:nvPr/>
            </p:nvCxnSpPr>
            <p:spPr>
              <a:xfrm>
                <a:off x="3505804" y="4822489"/>
                <a:ext cx="0" cy="1641043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9F3558E-A449-DCF7-A87A-D7680114001B}"/>
                  </a:ext>
                </a:extLst>
              </p:cNvPr>
              <p:cNvCxnSpPr/>
              <p:nvPr/>
            </p:nvCxnSpPr>
            <p:spPr>
              <a:xfrm>
                <a:off x="5483459" y="4822489"/>
                <a:ext cx="0" cy="1641043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6CDDF21-8D31-4249-91FE-EED2E6746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5804" y="5081834"/>
                <a:ext cx="1977655" cy="1005930"/>
              </a:xfrm>
              <a:prstGeom prst="line">
                <a:avLst/>
              </a:prstGeom>
              <a:ln w="571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5D5ABA-8D6D-F211-DD33-EDD14364D40B}"/>
                </a:ext>
              </a:extLst>
            </p:cNvPr>
            <p:cNvSpPr txBox="1"/>
            <p:nvPr/>
          </p:nvSpPr>
          <p:spPr>
            <a:xfrm>
              <a:off x="1643919" y="4816121"/>
              <a:ext cx="1634165" cy="400110"/>
            </a:xfrm>
            <a:prstGeom prst="rect">
              <a:avLst/>
            </a:prstGeom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Down-Chirp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676B4C9-E70B-2872-64EE-B285870D5255}"/>
              </a:ext>
            </a:extLst>
          </p:cNvPr>
          <p:cNvSpPr txBox="1"/>
          <p:nvPr/>
        </p:nvSpPr>
        <p:spPr>
          <a:xfrm>
            <a:off x="1543340" y="2153474"/>
            <a:ext cx="2033314" cy="400110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Received Chirp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C097707-CE82-A119-48DB-1E108806B3A0}"/>
              </a:ext>
            </a:extLst>
          </p:cNvPr>
          <p:cNvGrpSpPr/>
          <p:nvPr/>
        </p:nvGrpSpPr>
        <p:grpSpPr>
          <a:xfrm>
            <a:off x="4992298" y="3145654"/>
            <a:ext cx="2328530" cy="2090962"/>
            <a:chOff x="5529570" y="3143281"/>
            <a:chExt cx="2328530" cy="2090962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7454A65-3666-F9DA-C36C-88187F105CC6}"/>
                </a:ext>
              </a:extLst>
            </p:cNvPr>
            <p:cNvCxnSpPr>
              <a:cxnSpLocks/>
            </p:cNvCxnSpPr>
            <p:nvPr/>
          </p:nvCxnSpPr>
          <p:spPr>
            <a:xfrm>
              <a:off x="5529570" y="3848382"/>
              <a:ext cx="2328530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3BEC239-0C23-B5DE-A853-30CEC09BB476}"/>
                </a:ext>
              </a:extLst>
            </p:cNvPr>
            <p:cNvCxnSpPr>
              <a:cxnSpLocks/>
            </p:cNvCxnSpPr>
            <p:nvPr/>
          </p:nvCxnSpPr>
          <p:spPr>
            <a:xfrm>
              <a:off x="5529570" y="4858475"/>
              <a:ext cx="2328530" cy="0"/>
            </a:xfrm>
            <a:prstGeom prst="line">
              <a:avLst/>
            </a:prstGeom>
            <a:ln w="19050"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1BC36FF-C6F9-3009-324F-D3F64C512FE7}"/>
                </a:ext>
              </a:extLst>
            </p:cNvPr>
            <p:cNvCxnSpPr/>
            <p:nvPr/>
          </p:nvCxnSpPr>
          <p:spPr>
            <a:xfrm>
              <a:off x="5675635" y="3593200"/>
              <a:ext cx="0" cy="1641043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C38EB13-E547-4009-09B7-5AD123EBC15E}"/>
                </a:ext>
              </a:extLst>
            </p:cNvPr>
            <p:cNvCxnSpPr/>
            <p:nvPr/>
          </p:nvCxnSpPr>
          <p:spPr>
            <a:xfrm>
              <a:off x="7653290" y="3593200"/>
              <a:ext cx="0" cy="1641043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769773A-FB37-BD40-760B-3741B19E6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5635" y="4252774"/>
              <a:ext cx="1975500" cy="0"/>
            </a:xfrm>
            <a:prstGeom prst="line">
              <a:avLst/>
            </a:prstGeom>
            <a:ln w="571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56BDD22-B842-1C11-2DA7-A8D4977DB13B}"/>
                </a:ext>
              </a:extLst>
            </p:cNvPr>
            <p:cNvSpPr txBox="1"/>
            <p:nvPr/>
          </p:nvSpPr>
          <p:spPr>
            <a:xfrm>
              <a:off x="5851745" y="3143281"/>
              <a:ext cx="1684179" cy="400110"/>
            </a:xfrm>
            <a:prstGeom prst="rect">
              <a:avLst/>
            </a:prstGeom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De-Chirping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67F54A-329E-B672-3B98-2215BF21BB4C}"/>
              </a:ext>
            </a:extLst>
          </p:cNvPr>
          <p:cNvGrpSpPr/>
          <p:nvPr/>
        </p:nvGrpSpPr>
        <p:grpSpPr>
          <a:xfrm>
            <a:off x="3739252" y="3997382"/>
            <a:ext cx="1090325" cy="553998"/>
            <a:chOff x="3739252" y="3997382"/>
            <a:chExt cx="1090325" cy="553998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0670FBF2-CD2E-68D6-59C5-4DA93760876D}"/>
                </a:ext>
              </a:extLst>
            </p:cNvPr>
            <p:cNvCxnSpPr>
              <a:cxnSpLocks/>
            </p:cNvCxnSpPr>
            <p:nvPr/>
          </p:nvCxnSpPr>
          <p:spPr>
            <a:xfrm>
              <a:off x="3739252" y="4541620"/>
              <a:ext cx="1090325" cy="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olid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B75CBC53-71F3-20C3-49D2-E96EEE82C8C6}"/>
                    </a:ext>
                  </a:extLst>
                </p:cNvPr>
                <p:cNvSpPr txBox="1"/>
                <p:nvPr/>
              </p:nvSpPr>
              <p:spPr>
                <a:xfrm>
                  <a:off x="3935462" y="3997382"/>
                  <a:ext cx="45364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i="1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B75CBC53-71F3-20C3-49D2-E96EEE82C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5462" y="3997382"/>
                  <a:ext cx="453649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16667" r="-13889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35BA5EB-F949-FA5C-6F50-99A4C0ACBCCB}"/>
              </a:ext>
            </a:extLst>
          </p:cNvPr>
          <p:cNvGrpSpPr/>
          <p:nvPr/>
        </p:nvGrpSpPr>
        <p:grpSpPr>
          <a:xfrm>
            <a:off x="9292947" y="3545764"/>
            <a:ext cx="2863435" cy="1888709"/>
            <a:chOff x="8665348" y="3642673"/>
            <a:chExt cx="2863435" cy="1888709"/>
          </a:xfrm>
        </p:grpSpPr>
        <p:cxnSp>
          <p:nvCxnSpPr>
            <p:cNvPr id="86" name="直接箭头连接符 51">
              <a:extLst>
                <a:ext uri="{FF2B5EF4-FFF2-40B4-BE49-F238E27FC236}">
                  <a16:creationId xmlns:a16="http://schemas.microsoft.com/office/drawing/2014/main" id="{2C785F8A-63B5-8655-6620-D13ECB3F9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1470" y="3642673"/>
              <a:ext cx="0" cy="1179841"/>
            </a:xfrm>
            <a:prstGeom prst="straightConnector1">
              <a:avLst/>
            </a:prstGeom>
            <a:ln w="50800" cmpd="sng">
              <a:tailEnd type="stealth" w="lg" len="lg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1629B52-8B61-EA82-2859-05EFBFF16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717" y="3957901"/>
              <a:ext cx="0" cy="84379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DD31C17-3F9E-BA33-DB54-3CE092F034C3}"/>
                </a:ext>
              </a:extLst>
            </p:cNvPr>
            <p:cNvCxnSpPr>
              <a:cxnSpLocks/>
            </p:cNvCxnSpPr>
            <p:nvPr/>
          </p:nvCxnSpPr>
          <p:spPr>
            <a:xfrm>
              <a:off x="8706118" y="4801691"/>
              <a:ext cx="2700571" cy="0"/>
            </a:xfrm>
            <a:prstGeom prst="straightConnector1">
              <a:avLst/>
            </a:prstGeom>
            <a:ln w="50800" cmpd="sng">
              <a:tailEnd type="stealth" w="lg" len="lg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9EF25FA-6A9A-770C-0E2F-A60589FD937C}"/>
                </a:ext>
              </a:extLst>
            </p:cNvPr>
            <p:cNvSpPr txBox="1"/>
            <p:nvPr/>
          </p:nvSpPr>
          <p:spPr>
            <a:xfrm>
              <a:off x="8665348" y="4801858"/>
              <a:ext cx="2835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1             63            128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0921BC3-0939-CBDC-4FC4-FF9AD57D86F3}"/>
                </a:ext>
              </a:extLst>
            </p:cNvPr>
            <p:cNvSpPr txBox="1"/>
            <p:nvPr/>
          </p:nvSpPr>
          <p:spPr>
            <a:xfrm>
              <a:off x="8665348" y="5131272"/>
              <a:ext cx="28634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Frequency Bin Index</a:t>
              </a:r>
              <a:endParaRPr lang="en-US" sz="2000" dirty="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02CF7C-0E69-1FB8-28C7-0F100DC3C89E}"/>
              </a:ext>
            </a:extLst>
          </p:cNvPr>
          <p:cNvGrpSpPr/>
          <p:nvPr/>
        </p:nvGrpSpPr>
        <p:grpSpPr>
          <a:xfrm>
            <a:off x="7373233" y="3865642"/>
            <a:ext cx="2213277" cy="695498"/>
            <a:chOff x="7373233" y="3865642"/>
            <a:chExt cx="2213277" cy="695498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8F59EF3E-40BE-EEB9-43A2-50E93FBDF646}"/>
                </a:ext>
              </a:extLst>
            </p:cNvPr>
            <p:cNvCxnSpPr>
              <a:cxnSpLocks/>
            </p:cNvCxnSpPr>
            <p:nvPr/>
          </p:nvCxnSpPr>
          <p:spPr>
            <a:xfrm>
              <a:off x="7425786" y="4551380"/>
              <a:ext cx="1556111" cy="976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olid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BE7BD03-B799-A196-2B73-FE0870473994}"/>
                </a:ext>
              </a:extLst>
            </p:cNvPr>
            <p:cNvSpPr txBox="1"/>
            <p:nvPr/>
          </p:nvSpPr>
          <p:spPr>
            <a:xfrm>
              <a:off x="7373233" y="3865642"/>
              <a:ext cx="22132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effectLst/>
                  <a:latin typeface="Rockwell" panose="02060603020205020403" pitchFamily="18" charset="77"/>
                </a:rPr>
                <a:t>FFT (Fast Fourier Transform)</a:t>
              </a:r>
              <a:endParaRPr lang="en-US" dirty="0">
                <a:latin typeface="Rockwell" panose="02060603020205020403" pitchFamily="18" charset="77"/>
              </a:endParaRPr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94C9F5ED-ECDB-E11C-D80E-835751E7A703}"/>
              </a:ext>
            </a:extLst>
          </p:cNvPr>
          <p:cNvSpPr/>
          <p:nvPr/>
        </p:nvSpPr>
        <p:spPr>
          <a:xfrm>
            <a:off x="10213480" y="3696239"/>
            <a:ext cx="657359" cy="1408820"/>
          </a:xfrm>
          <a:prstGeom prst="ellipse">
            <a:avLst/>
          </a:prstGeom>
          <a:noFill/>
          <a:ln w="50800">
            <a:solidFill>
              <a:schemeClr val="accent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EF334381-7EF4-3578-AA80-7FF6B7B00963}"/>
              </a:ext>
            </a:extLst>
          </p:cNvPr>
          <p:cNvCxnSpPr>
            <a:cxnSpLocks/>
          </p:cNvCxnSpPr>
          <p:nvPr/>
        </p:nvCxnSpPr>
        <p:spPr>
          <a:xfrm rot="5400000">
            <a:off x="8486410" y="3670588"/>
            <a:ext cx="285685" cy="3813454"/>
          </a:xfrm>
          <a:prstGeom prst="bentConnector2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EA8704A5-C27F-766C-D848-5395D7DC5C4D}"/>
              </a:ext>
            </a:extLst>
          </p:cNvPr>
          <p:cNvSpPr txBox="1"/>
          <p:nvPr/>
        </p:nvSpPr>
        <p:spPr>
          <a:xfrm>
            <a:off x="4992298" y="5491798"/>
            <a:ext cx="1834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0 0 1 1 1 1 1 1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C336B5E-9811-37E0-368D-DCA83D63F145}"/>
              </a:ext>
            </a:extLst>
          </p:cNvPr>
          <p:cNvSpPr txBox="1"/>
          <p:nvPr/>
        </p:nvSpPr>
        <p:spPr>
          <a:xfrm>
            <a:off x="4601657" y="6280241"/>
            <a:ext cx="4875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No LLR (Log-Likelihood Ratio).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369F81C-3C26-5E2B-89C8-6859540BD0EB}"/>
              </a:ext>
            </a:extLst>
          </p:cNvPr>
          <p:cNvSpPr txBox="1"/>
          <p:nvPr/>
        </p:nvSpPr>
        <p:spPr>
          <a:xfrm>
            <a:off x="7316229" y="5328926"/>
            <a:ext cx="2213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Rockwell" panose="02060603020205020403" pitchFamily="18" charset="77"/>
              </a:rPr>
              <a:t>Binary Sequence</a:t>
            </a:r>
            <a:endParaRPr lang="en-US" sz="2000" dirty="0">
              <a:latin typeface="Rockwell" panose="02060603020205020403" pitchFamily="18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B21C8-7894-0A3E-6D78-E3CA8A29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21" grpId="0"/>
      <p:bldP spid="126" grpId="0"/>
      <p:bldP spid="1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56835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Solution 1 – Amplitude Spectrum-based LLR extractor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09628-D0D5-7A5F-4FF6-3ACC30891BE9}"/>
              </a:ext>
            </a:extLst>
          </p:cNvPr>
          <p:cNvSpPr txBox="1"/>
          <p:nvPr/>
        </p:nvSpPr>
        <p:spPr>
          <a:xfrm>
            <a:off x="1046047" y="2332392"/>
            <a:ext cx="9012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latin typeface="Rockwell" panose="02060603020205020403" pitchFamily="18" charset="77"/>
            </a:endParaRPr>
          </a:p>
        </p:txBody>
      </p:sp>
      <p:graphicFrame>
        <p:nvGraphicFramePr>
          <p:cNvPr id="47" name="Table 1027">
            <a:extLst>
              <a:ext uri="{FF2B5EF4-FFF2-40B4-BE49-F238E27FC236}">
                <a16:creationId xmlns:a16="http://schemas.microsoft.com/office/drawing/2014/main" id="{728F6FC4-7D0C-E7C9-6631-C9F1497D9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774421"/>
              </p:ext>
            </p:extLst>
          </p:nvPr>
        </p:nvGraphicFramePr>
        <p:xfrm>
          <a:off x="4584335" y="3239368"/>
          <a:ext cx="709341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319">
                  <a:extLst>
                    <a:ext uri="{9D8B030D-6E8A-4147-A177-3AD203B41FA5}">
                      <a16:colId xmlns:a16="http://schemas.microsoft.com/office/drawing/2014/main" val="2985936087"/>
                    </a:ext>
                  </a:extLst>
                </a:gridCol>
                <a:gridCol w="850006">
                  <a:extLst>
                    <a:ext uri="{9D8B030D-6E8A-4147-A177-3AD203B41FA5}">
                      <a16:colId xmlns:a16="http://schemas.microsoft.com/office/drawing/2014/main" val="2419778115"/>
                    </a:ext>
                  </a:extLst>
                </a:gridCol>
                <a:gridCol w="708338">
                  <a:extLst>
                    <a:ext uri="{9D8B030D-6E8A-4147-A177-3AD203B41FA5}">
                      <a16:colId xmlns:a16="http://schemas.microsoft.com/office/drawing/2014/main" val="2580773201"/>
                    </a:ext>
                  </a:extLst>
                </a:gridCol>
                <a:gridCol w="785611">
                  <a:extLst>
                    <a:ext uri="{9D8B030D-6E8A-4147-A177-3AD203B41FA5}">
                      <a16:colId xmlns:a16="http://schemas.microsoft.com/office/drawing/2014/main" val="227787685"/>
                    </a:ext>
                  </a:extLst>
                </a:gridCol>
                <a:gridCol w="824248">
                  <a:extLst>
                    <a:ext uri="{9D8B030D-6E8A-4147-A177-3AD203B41FA5}">
                      <a16:colId xmlns:a16="http://schemas.microsoft.com/office/drawing/2014/main" val="3373763467"/>
                    </a:ext>
                  </a:extLst>
                </a:gridCol>
                <a:gridCol w="837127">
                  <a:extLst>
                    <a:ext uri="{9D8B030D-6E8A-4147-A177-3AD203B41FA5}">
                      <a16:colId xmlns:a16="http://schemas.microsoft.com/office/drawing/2014/main" val="2762548690"/>
                    </a:ext>
                  </a:extLst>
                </a:gridCol>
                <a:gridCol w="721217">
                  <a:extLst>
                    <a:ext uri="{9D8B030D-6E8A-4147-A177-3AD203B41FA5}">
                      <a16:colId xmlns:a16="http://schemas.microsoft.com/office/drawing/2014/main" val="2861442853"/>
                    </a:ext>
                  </a:extLst>
                </a:gridCol>
                <a:gridCol w="772732">
                  <a:extLst>
                    <a:ext uri="{9D8B030D-6E8A-4147-A177-3AD203B41FA5}">
                      <a16:colId xmlns:a16="http://schemas.microsoft.com/office/drawing/2014/main" val="1900028863"/>
                    </a:ext>
                  </a:extLst>
                </a:gridCol>
                <a:gridCol w="686819">
                  <a:extLst>
                    <a:ext uri="{9D8B030D-6E8A-4147-A177-3AD203B41FA5}">
                      <a16:colId xmlns:a16="http://schemas.microsoft.com/office/drawing/2014/main" val="2487477668"/>
                    </a:ext>
                  </a:extLst>
                </a:gridCol>
              </a:tblGrid>
              <a:tr h="3602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/>
                          </a:solidFill>
                          <a:latin typeface="Rockwell" panose="02060603020205020403" pitchFamily="18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711107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  <a:latin typeface="Rockwell" panose="02060603020205020403" pitchFamily="18" charset="77"/>
                        </a:rPr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346034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79155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ckwell" panose="02060603020205020403" pitchFamily="18" charset="77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955522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Rockwell" panose="02060603020205020403" pitchFamily="18" charset="77"/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358030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FFCE852E-3A5E-EC4C-BA5B-7EEAD406EDF4}"/>
              </a:ext>
            </a:extLst>
          </p:cNvPr>
          <p:cNvSpPr txBox="1"/>
          <p:nvPr/>
        </p:nvSpPr>
        <p:spPr>
          <a:xfrm>
            <a:off x="1191936" y="2289389"/>
            <a:ext cx="8731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Insight: All frequency bins have the impact on the bit value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1B8D1B-F3BC-536C-C671-34C787FF45B7}"/>
              </a:ext>
            </a:extLst>
          </p:cNvPr>
          <p:cNvGrpSpPr/>
          <p:nvPr/>
        </p:nvGrpSpPr>
        <p:grpSpPr>
          <a:xfrm>
            <a:off x="1116564" y="3130138"/>
            <a:ext cx="3042880" cy="1901427"/>
            <a:chOff x="1711343" y="2441194"/>
            <a:chExt cx="3042880" cy="1901427"/>
          </a:xfrm>
        </p:grpSpPr>
        <p:cxnSp>
          <p:nvCxnSpPr>
            <p:cNvPr id="59" name="直接箭头连接符 51">
              <a:extLst>
                <a:ext uri="{FF2B5EF4-FFF2-40B4-BE49-F238E27FC236}">
                  <a16:creationId xmlns:a16="http://schemas.microsoft.com/office/drawing/2014/main" id="{BBFE68E0-9C03-4949-B756-AEA400CB43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6695" y="2441194"/>
              <a:ext cx="0" cy="1179841"/>
            </a:xfrm>
            <a:prstGeom prst="straightConnector1">
              <a:avLst/>
            </a:prstGeom>
            <a:ln w="50800" cmpd="sng">
              <a:tailEnd type="stealth" w="lg" len="lg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072DA62-C561-D546-7E77-5E65E9724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2305" y="2497950"/>
              <a:ext cx="0" cy="11230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81303F8-4EBA-5940-30A6-A7A0A2EC105B}"/>
                </a:ext>
              </a:extLst>
            </p:cNvPr>
            <p:cNvSpPr txBox="1"/>
            <p:nvPr/>
          </p:nvSpPr>
          <p:spPr>
            <a:xfrm>
              <a:off x="1726695" y="3639807"/>
              <a:ext cx="27413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0   1   2   3   4   5   6   7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D7CD11-9E28-2523-8BFE-51C1D7B50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7618" y="3139792"/>
              <a:ext cx="0" cy="4427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A9AF6BF-162D-2D55-9872-75F9320DA8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4070" y="3280127"/>
              <a:ext cx="0" cy="30238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BF76A8D-DB3B-D66E-3400-BD906652F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6774" y="2887210"/>
              <a:ext cx="0" cy="7130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BE5DA57-CBF6-393D-500D-CBD1A859DF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2783" y="3006190"/>
              <a:ext cx="0" cy="5763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1274D5-817E-10D2-5487-4A41EE022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5424" y="3097108"/>
              <a:ext cx="0" cy="52392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C2FEA19-B6B3-50EA-7F9B-1FBB53BC4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492" y="3188038"/>
              <a:ext cx="0" cy="43299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FB26960-7766-87CB-CB49-C9F6317E8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5074" y="3188038"/>
              <a:ext cx="0" cy="43299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21B07DF-4E0D-0F84-1A92-07EAB5B21F2E}"/>
                </a:ext>
              </a:extLst>
            </p:cNvPr>
            <p:cNvCxnSpPr>
              <a:cxnSpLocks/>
            </p:cNvCxnSpPr>
            <p:nvPr/>
          </p:nvCxnSpPr>
          <p:spPr>
            <a:xfrm>
              <a:off x="1711343" y="3600212"/>
              <a:ext cx="3042880" cy="0"/>
            </a:xfrm>
            <a:prstGeom prst="straightConnector1">
              <a:avLst/>
            </a:prstGeom>
            <a:ln w="50800" cmpd="sng">
              <a:tailEnd type="stealth" w="lg" len="lg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6C77FD1-DF55-1139-88E2-4C415907DC32}"/>
                </a:ext>
              </a:extLst>
            </p:cNvPr>
            <p:cNvSpPr txBox="1"/>
            <p:nvPr/>
          </p:nvSpPr>
          <p:spPr>
            <a:xfrm>
              <a:off x="1820509" y="3973289"/>
              <a:ext cx="24856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Rockwell" panose="02060603020205020403" pitchFamily="18" charset="77"/>
                </a:rPr>
                <a:t>Frequency Bin Index</a:t>
              </a:r>
              <a:endParaRPr lang="en-US" dirty="0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C55CFCFC-98CD-D823-99D0-6DD98D644494}"/>
              </a:ext>
            </a:extLst>
          </p:cNvPr>
          <p:cNvSpPr/>
          <p:nvPr/>
        </p:nvSpPr>
        <p:spPr>
          <a:xfrm>
            <a:off x="4584334" y="3962351"/>
            <a:ext cx="7093417" cy="1249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07115F9-BFC6-52DC-DAF2-51C35BC4279A}"/>
              </a:ext>
            </a:extLst>
          </p:cNvPr>
          <p:cNvSpPr txBox="1"/>
          <p:nvPr/>
        </p:nvSpPr>
        <p:spPr>
          <a:xfrm>
            <a:off x="152746" y="5002158"/>
            <a:ext cx="458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Rockwell" panose="02060603020205020403" pitchFamily="18" charset="77"/>
              </a:rPr>
              <a:t>Probability distribution of </a:t>
            </a:r>
            <a:r>
              <a:rPr lang="en-US" dirty="0">
                <a:latin typeface="Rockwell" panose="02060603020205020403" pitchFamily="18" charset="77"/>
              </a:rPr>
              <a:t>eight bins in a</a:t>
            </a:r>
            <a:r>
              <a:rPr lang="en-US" sz="1800" dirty="0">
                <a:latin typeface="Rockwell" panose="02060603020205020403" pitchFamily="18" charset="77"/>
              </a:rPr>
              <a:t> </a:t>
            </a:r>
            <a:r>
              <a:rPr lang="en-US" dirty="0">
                <a:latin typeface="Rockwell" panose="02060603020205020403" pitchFamily="18" charset="77"/>
              </a:rPr>
              <a:t>symbol</a:t>
            </a:r>
            <a:r>
              <a:rPr lang="en-US" sz="1800" dirty="0">
                <a:latin typeface="Rockwell" panose="02060603020205020403" pitchFamily="18" charset="77"/>
              </a:rPr>
              <a:t> which contains 3 bits </a:t>
            </a:r>
            <a:r>
              <a:rPr lang="en-US" dirty="0">
                <a:latin typeface="Rockwell" panose="02060603020205020403" pitchFamily="18" charset="77"/>
              </a:rPr>
              <a:t>when</a:t>
            </a:r>
            <a:r>
              <a:rPr lang="en-US" sz="1800" dirty="0">
                <a:latin typeface="Rockwell" panose="02060603020205020403" pitchFamily="18" charset="77"/>
              </a:rPr>
              <a:t> SF = 3.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829A30B-4A10-BF3F-2AC5-0FBC13AC7899}"/>
              </a:ext>
            </a:extLst>
          </p:cNvPr>
          <p:cNvSpPr/>
          <p:nvPr/>
        </p:nvSpPr>
        <p:spPr>
          <a:xfrm>
            <a:off x="2122917" y="3076478"/>
            <a:ext cx="336453" cy="1597003"/>
          </a:xfrm>
          <a:prstGeom prst="ellipse">
            <a:avLst/>
          </a:prstGeom>
          <a:noFill/>
          <a:ln w="50800">
            <a:solidFill>
              <a:schemeClr val="accent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0ED1E5F-E7B1-64C4-3202-93341FB8FD4B}"/>
              </a:ext>
            </a:extLst>
          </p:cNvPr>
          <p:cNvSpPr/>
          <p:nvPr/>
        </p:nvSpPr>
        <p:spPr>
          <a:xfrm>
            <a:off x="4565833" y="4325097"/>
            <a:ext cx="7093417" cy="726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2F66038-3E11-C937-11F7-17947D31CDAB}"/>
              </a:ext>
            </a:extLst>
          </p:cNvPr>
          <p:cNvSpPr/>
          <p:nvPr/>
        </p:nvSpPr>
        <p:spPr>
          <a:xfrm>
            <a:off x="5440997" y="3130138"/>
            <a:ext cx="3185030" cy="124706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D2F9044-2CFF-2852-82AB-528FDCECC0CB}"/>
              </a:ext>
            </a:extLst>
          </p:cNvPr>
          <p:cNvSpPr/>
          <p:nvPr/>
        </p:nvSpPr>
        <p:spPr>
          <a:xfrm>
            <a:off x="686444" y="2957270"/>
            <a:ext cx="1759980" cy="173498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EC7B106-BBE6-5BB1-98D7-F3DF63D1D85A}"/>
              </a:ext>
            </a:extLst>
          </p:cNvPr>
          <p:cNvSpPr/>
          <p:nvPr/>
        </p:nvSpPr>
        <p:spPr>
          <a:xfrm>
            <a:off x="8683179" y="3130138"/>
            <a:ext cx="3185030" cy="1247065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514A971-51F8-F8DA-584D-971F0480A20F}"/>
              </a:ext>
            </a:extLst>
          </p:cNvPr>
          <p:cNvSpPr/>
          <p:nvPr/>
        </p:nvSpPr>
        <p:spPr>
          <a:xfrm>
            <a:off x="2514530" y="2957270"/>
            <a:ext cx="1582193" cy="1739357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550A893-F8AA-9867-9D06-8368F74904C4}"/>
                  </a:ext>
                </a:extLst>
              </p:cNvPr>
              <p:cNvSpPr txBox="1"/>
              <p:nvPr/>
            </p:nvSpPr>
            <p:spPr>
              <a:xfrm>
                <a:off x="4773820" y="5283762"/>
                <a:ext cx="6726264" cy="651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bin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bin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bin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d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bin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#7)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bin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#0</m:t>
                              </m:r>
                            </m:e>
                          </m:d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bin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bin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bin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#3)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LLR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550A893-F8AA-9867-9D06-8368F7490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820" y="5283762"/>
                <a:ext cx="6726264" cy="651910"/>
              </a:xfrm>
              <a:prstGeom prst="rect">
                <a:avLst/>
              </a:prstGeom>
              <a:blipFill>
                <a:blip r:embed="rId4"/>
                <a:stretch>
                  <a:fillRect l="-753" t="-3846" r="-75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4" name="Curved Connector 123">
            <a:extLst>
              <a:ext uri="{FF2B5EF4-FFF2-40B4-BE49-F238E27FC236}">
                <a16:creationId xmlns:a16="http://schemas.microsoft.com/office/drawing/2014/main" id="{75A9C2C8-C0E8-FF1C-1491-150744FC7F4B}"/>
              </a:ext>
            </a:extLst>
          </p:cNvPr>
          <p:cNvCxnSpPr>
            <a:cxnSpLocks/>
            <a:stCxn id="91" idx="2"/>
          </p:cNvCxnSpPr>
          <p:nvPr/>
        </p:nvCxnSpPr>
        <p:spPr>
          <a:xfrm rot="16200000" flipH="1">
            <a:off x="2785490" y="3473196"/>
            <a:ext cx="1193906" cy="3632019"/>
          </a:xfrm>
          <a:prstGeom prst="curvedConnector2">
            <a:avLst/>
          </a:prstGeom>
          <a:ln w="38100">
            <a:solidFill>
              <a:schemeClr val="accent6"/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urved Connector 127">
            <a:extLst>
              <a:ext uri="{FF2B5EF4-FFF2-40B4-BE49-F238E27FC236}">
                <a16:creationId xmlns:a16="http://schemas.microsoft.com/office/drawing/2014/main" id="{D881569F-87E4-DC3F-B1A5-E6FC3D6E8BED}"/>
              </a:ext>
            </a:extLst>
          </p:cNvPr>
          <p:cNvCxnSpPr>
            <a:cxnSpLocks/>
          </p:cNvCxnSpPr>
          <p:nvPr/>
        </p:nvCxnSpPr>
        <p:spPr>
          <a:xfrm>
            <a:off x="3184216" y="4755421"/>
            <a:ext cx="2014236" cy="528340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02CF5F5-4DA5-E8EA-70D5-94399589497D}"/>
              </a:ext>
            </a:extLst>
          </p:cNvPr>
          <p:cNvSpPr/>
          <p:nvPr/>
        </p:nvSpPr>
        <p:spPr>
          <a:xfrm>
            <a:off x="5233771" y="5148006"/>
            <a:ext cx="5002579" cy="498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DFF05BF-FCB3-192C-32E3-6564DCBA7B0E}"/>
              </a:ext>
            </a:extLst>
          </p:cNvPr>
          <p:cNvSpPr/>
          <p:nvPr/>
        </p:nvSpPr>
        <p:spPr>
          <a:xfrm>
            <a:off x="10244697" y="5334476"/>
            <a:ext cx="1335997" cy="498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84F78E8-AB2B-6FCB-5425-DB9F2B98C9D5}"/>
              </a:ext>
            </a:extLst>
          </p:cNvPr>
          <p:cNvSpPr/>
          <p:nvPr/>
        </p:nvSpPr>
        <p:spPr>
          <a:xfrm>
            <a:off x="5227286" y="5553802"/>
            <a:ext cx="5002579" cy="102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959C0-28E4-2DBE-2E43-0F6C1A91D35E}"/>
              </a:ext>
            </a:extLst>
          </p:cNvPr>
          <p:cNvSpPr/>
          <p:nvPr/>
        </p:nvSpPr>
        <p:spPr>
          <a:xfrm>
            <a:off x="4764244" y="5466449"/>
            <a:ext cx="447823" cy="318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1BE84-2BDF-830F-93AB-65CCA427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632C6E-0BCC-B618-CACF-3BF2399162C2}"/>
              </a:ext>
            </a:extLst>
          </p:cNvPr>
          <p:cNvSpPr txBox="1"/>
          <p:nvPr/>
        </p:nvSpPr>
        <p:spPr>
          <a:xfrm rot="16200000">
            <a:off x="418777" y="3596442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SoftMax</a:t>
            </a:r>
            <a:endParaRPr lang="en-US" sz="1600" dirty="0">
              <a:latin typeface="Rockwell" panose="020606030202050204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4FE31-C411-5A52-CC14-AB4EFD91B906}"/>
              </a:ext>
            </a:extLst>
          </p:cNvPr>
          <p:cNvSpPr txBox="1"/>
          <p:nvPr/>
        </p:nvSpPr>
        <p:spPr>
          <a:xfrm>
            <a:off x="4530275" y="5980740"/>
            <a:ext cx="576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Rockwell" panose="02060603020205020403" pitchFamily="18" charset="77"/>
              </a:rPr>
              <a:t>The sum of the probabilities of believing b1 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FE3BB-F17A-CD6A-011F-3360D497857B}"/>
              </a:ext>
            </a:extLst>
          </p:cNvPr>
          <p:cNvSpPr txBox="1"/>
          <p:nvPr/>
        </p:nvSpPr>
        <p:spPr>
          <a:xfrm>
            <a:off x="4530275" y="4872347"/>
            <a:ext cx="5698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Rockwell" panose="02060603020205020403" pitchFamily="18" charset="77"/>
              </a:rPr>
              <a:t>The sum of the probabilities of believing b1 =1</a:t>
            </a:r>
          </a:p>
        </p:txBody>
      </p:sp>
    </p:spTree>
    <p:extLst>
      <p:ext uri="{BB962C8B-B14F-4D97-AF65-F5344CB8AC3E}">
        <p14:creationId xmlns:p14="http://schemas.microsoft.com/office/powerpoint/2010/main" val="416188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5" grpId="1" animBg="1"/>
      <p:bldP spid="87" grpId="0"/>
      <p:bldP spid="88" grpId="0" animBg="1"/>
      <p:bldP spid="88" grpId="1" animBg="1"/>
      <p:bldP spid="89" grpId="0" animBg="1"/>
      <p:bldP spid="90" grpId="0" animBg="1"/>
      <p:bldP spid="91" grpId="0" animBg="1"/>
      <p:bldP spid="98" grpId="0" animBg="1"/>
      <p:bldP spid="99" grpId="0" animBg="1"/>
      <p:bldP spid="116" grpId="0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5" grpId="0" animBg="1"/>
      <p:bldP spid="5" grpId="1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7988800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Challenge 2 – Low Decoding Efficiency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E88D6-C2EC-6E1B-BE3C-4697EAC0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13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209BF3-445F-2B4B-0A1B-7C0974296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845" y="2151041"/>
            <a:ext cx="4274453" cy="32081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CF4216E-89FB-61D1-ADE5-8DFC2E433095}"/>
              </a:ext>
            </a:extLst>
          </p:cNvPr>
          <p:cNvSpPr/>
          <p:nvPr/>
        </p:nvSpPr>
        <p:spPr>
          <a:xfrm>
            <a:off x="7554092" y="2703045"/>
            <a:ext cx="1804469" cy="256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D377D2-3C9B-CFE0-B23E-0351BCF8D91C}"/>
              </a:ext>
            </a:extLst>
          </p:cNvPr>
          <p:cNvSpPr/>
          <p:nvPr/>
        </p:nvSpPr>
        <p:spPr>
          <a:xfrm>
            <a:off x="10549420" y="4000501"/>
            <a:ext cx="293827" cy="766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4C47BD-EE9C-45C9-B702-DB35021B6C9A}"/>
              </a:ext>
            </a:extLst>
          </p:cNvPr>
          <p:cNvSpPr/>
          <p:nvPr/>
        </p:nvSpPr>
        <p:spPr>
          <a:xfrm>
            <a:off x="9873143" y="4000501"/>
            <a:ext cx="293827" cy="766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17CE117-C117-5FD1-3F80-4B1A85C35527}"/>
              </a:ext>
            </a:extLst>
          </p:cNvPr>
          <p:cNvSpPr/>
          <p:nvPr/>
        </p:nvSpPr>
        <p:spPr>
          <a:xfrm>
            <a:off x="9182578" y="4000237"/>
            <a:ext cx="293827" cy="766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8E38F9-4F1A-BC8E-EBF7-E76C6A92BFB5}"/>
              </a:ext>
            </a:extLst>
          </p:cNvPr>
          <p:cNvSpPr txBox="1"/>
          <p:nvPr/>
        </p:nvSpPr>
        <p:spPr>
          <a:xfrm>
            <a:off x="6385623" y="5316531"/>
            <a:ext cx="5593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Rockwell" panose="02060603020205020403" pitchFamily="18" charset="77"/>
              </a:rPr>
              <a:t>The pre-decoding and post-decoding BER (Bit Error Ratio) before and after LDCP decoding.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46D6E02-F5C5-B8C4-BFD1-6357829F7A29}"/>
              </a:ext>
            </a:extLst>
          </p:cNvPr>
          <p:cNvSpPr txBox="1"/>
          <p:nvPr/>
        </p:nvSpPr>
        <p:spPr>
          <a:xfrm>
            <a:off x="2635416" y="6143897"/>
            <a:ext cx="674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Identify erroneous bits to reduce their LLR.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96B3F-62EB-5EFF-C41C-3C5A5F8AED67}"/>
              </a:ext>
            </a:extLst>
          </p:cNvPr>
          <p:cNvSpPr/>
          <p:nvPr/>
        </p:nvSpPr>
        <p:spPr>
          <a:xfrm>
            <a:off x="1974794" y="4940010"/>
            <a:ext cx="4178359" cy="3871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AAAEAA-55A8-204E-ACEF-EE140C57903D}"/>
              </a:ext>
            </a:extLst>
          </p:cNvPr>
          <p:cNvGrpSpPr/>
          <p:nvPr/>
        </p:nvGrpSpPr>
        <p:grpSpPr>
          <a:xfrm>
            <a:off x="756694" y="2151041"/>
            <a:ext cx="5464499" cy="3872483"/>
            <a:chOff x="524386" y="2151934"/>
            <a:chExt cx="5464499" cy="387248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A073E31-0AE0-AB4F-80F6-5D59F4C6E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591" y="2151934"/>
              <a:ext cx="4273264" cy="320726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7AC45-5A3C-490F-B70D-0DAE396E000E}"/>
                </a:ext>
              </a:extLst>
            </p:cNvPr>
            <p:cNvSpPr/>
            <p:nvPr/>
          </p:nvSpPr>
          <p:spPr>
            <a:xfrm>
              <a:off x="3691630" y="2335087"/>
              <a:ext cx="1443037" cy="383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C1AC75-D073-F067-CABB-3049CC1970EA}"/>
                </a:ext>
              </a:extLst>
            </p:cNvPr>
            <p:cNvSpPr/>
            <p:nvPr/>
          </p:nvSpPr>
          <p:spPr>
            <a:xfrm>
              <a:off x="2320031" y="2703938"/>
              <a:ext cx="2364321" cy="1267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C3EBD8-DC9C-9194-B07B-72AA10DB78B7}"/>
                </a:ext>
              </a:extLst>
            </p:cNvPr>
            <p:cNvSpPr/>
            <p:nvPr/>
          </p:nvSpPr>
          <p:spPr>
            <a:xfrm>
              <a:off x="2168845" y="3971926"/>
              <a:ext cx="829192" cy="383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E08719-2389-17E1-A4CA-5054421DAD08}"/>
                </a:ext>
              </a:extLst>
            </p:cNvPr>
            <p:cNvSpPr/>
            <p:nvPr/>
          </p:nvSpPr>
          <p:spPr>
            <a:xfrm>
              <a:off x="1974794" y="4308640"/>
              <a:ext cx="829192" cy="443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26CDD40-6922-EB5F-000A-5061F157F2AC}"/>
                </a:ext>
              </a:extLst>
            </p:cNvPr>
            <p:cNvSpPr/>
            <p:nvPr/>
          </p:nvSpPr>
          <p:spPr>
            <a:xfrm>
              <a:off x="3228060" y="4402487"/>
              <a:ext cx="1804469" cy="25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A11D4B-959D-8FA2-BB2A-CA6AA0CDA5E8}"/>
                </a:ext>
              </a:extLst>
            </p:cNvPr>
            <p:cNvSpPr txBox="1"/>
            <p:nvPr/>
          </p:nvSpPr>
          <p:spPr>
            <a:xfrm>
              <a:off x="524386" y="5316531"/>
              <a:ext cx="5464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Rockwell" panose="02060603020205020403" pitchFamily="18" charset="77"/>
                </a:rPr>
                <a:t>The CDF (Cumulative Distribution Function) of the absolute LLR value for erroneous bits.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D60CDB-2C12-0B82-03BE-B4BECBD764C5}"/>
                </a:ext>
              </a:extLst>
            </p:cNvPr>
            <p:cNvSpPr/>
            <p:nvPr/>
          </p:nvSpPr>
          <p:spPr>
            <a:xfrm>
              <a:off x="2209369" y="2327024"/>
              <a:ext cx="779231" cy="368850"/>
            </a:xfrm>
            <a:prstGeom prst="rect">
              <a:avLst/>
            </a:prstGeom>
            <a:solidFill>
              <a:schemeClr val="tx2">
                <a:lumMod val="90000"/>
                <a:lumOff val="10000"/>
                <a:alpha val="34000"/>
              </a:schemeClr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03DF94E-137B-3669-2462-9883A9873094}"/>
                </a:ext>
              </a:extLst>
            </p:cNvPr>
            <p:cNvSpPr/>
            <p:nvPr/>
          </p:nvSpPr>
          <p:spPr>
            <a:xfrm>
              <a:off x="2126286" y="2598520"/>
              <a:ext cx="166166" cy="17145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C103872-6966-1A84-E589-450C70C13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93" y="2207298"/>
            <a:ext cx="5435600" cy="37211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6F059FB-E805-3DD6-29BE-8D52A1194430}"/>
              </a:ext>
            </a:extLst>
          </p:cNvPr>
          <p:cNvSpPr/>
          <p:nvPr/>
        </p:nvSpPr>
        <p:spPr>
          <a:xfrm>
            <a:off x="2120262" y="4850686"/>
            <a:ext cx="4178359" cy="3871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9B370BF-4681-0D8B-BA47-3D1A2A7DB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46" y="2066518"/>
            <a:ext cx="5562600" cy="38227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AE96058-78D5-FFA7-CEB1-55E060BCED8F}"/>
              </a:ext>
            </a:extLst>
          </p:cNvPr>
          <p:cNvSpPr/>
          <p:nvPr/>
        </p:nvSpPr>
        <p:spPr>
          <a:xfrm>
            <a:off x="2189745" y="4055555"/>
            <a:ext cx="619176" cy="122827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ED8F03B-84A5-3876-82FD-26A196B512AC}"/>
              </a:ext>
            </a:extLst>
          </p:cNvPr>
          <p:cNvSpPr/>
          <p:nvPr/>
        </p:nvSpPr>
        <p:spPr>
          <a:xfrm>
            <a:off x="3468939" y="4055556"/>
            <a:ext cx="619176" cy="122090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40" grpId="0" animBg="1"/>
      <p:bldP spid="40" grpId="1" animBg="1"/>
      <p:bldP spid="48" grpId="0"/>
      <p:bldP spid="126" grpId="0"/>
      <p:bldP spid="44" grpId="0" animBg="1"/>
      <p:bldP spid="44" grpId="1" animBg="1"/>
      <p:bldP spid="46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56835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Solution 2 – Symbol-Aware LLR Enhancement Module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09628-D0D5-7A5F-4FF6-3ACC30891BE9}"/>
              </a:ext>
            </a:extLst>
          </p:cNvPr>
          <p:cNvSpPr txBox="1"/>
          <p:nvPr/>
        </p:nvSpPr>
        <p:spPr>
          <a:xfrm>
            <a:off x="1046047" y="2332392"/>
            <a:ext cx="10099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latin typeface="Rockwell" panose="020606030202050204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CE852E-3A5E-EC4C-BA5B-7EEAD406EDF4}"/>
              </a:ext>
            </a:extLst>
          </p:cNvPr>
          <p:cNvSpPr txBox="1"/>
          <p:nvPr/>
        </p:nvSpPr>
        <p:spPr>
          <a:xfrm>
            <a:off x="1191936" y="2289389"/>
            <a:ext cx="10442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Insight: If there are erroneous bits, its symbol is wrongly demodulated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58D63-7A22-62B9-99A5-FE63E218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80BD2B24-BB6D-2D9D-2C18-29BFD4692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953101"/>
              </p:ext>
            </p:extLst>
          </p:nvPr>
        </p:nvGraphicFramePr>
        <p:xfrm>
          <a:off x="6412952" y="5146962"/>
          <a:ext cx="304187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959">
                  <a:extLst>
                    <a:ext uri="{9D8B030D-6E8A-4147-A177-3AD203B41FA5}">
                      <a16:colId xmlns:a16="http://schemas.microsoft.com/office/drawing/2014/main" val="923120626"/>
                    </a:ext>
                  </a:extLst>
                </a:gridCol>
                <a:gridCol w="1013959">
                  <a:extLst>
                    <a:ext uri="{9D8B030D-6E8A-4147-A177-3AD203B41FA5}">
                      <a16:colId xmlns:a16="http://schemas.microsoft.com/office/drawing/2014/main" val="1695730914"/>
                    </a:ext>
                  </a:extLst>
                </a:gridCol>
                <a:gridCol w="1013959">
                  <a:extLst>
                    <a:ext uri="{9D8B030D-6E8A-4147-A177-3AD203B41FA5}">
                      <a16:colId xmlns:a16="http://schemas.microsoft.com/office/drawing/2014/main" val="25489492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b3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48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-0.3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702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  <a:latin typeface="Rockwell" panose="02060603020205020403" pitchFamily="18" charset="77"/>
                        </a:rPr>
                        <a:t>0.9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latin typeface="Rockwell" panose="02060603020205020403" pitchFamily="18" charset="77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  <a:latin typeface="Rockwell" panose="02060603020205020403" pitchFamily="18" charset="77"/>
                        </a:rPr>
                        <a:t>-0.6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latin typeface="Rockwell" panose="02060603020205020403" pitchFamily="18" charset="77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  <a:latin typeface="Rockwell" panose="02060603020205020403" pitchFamily="18" charset="77"/>
                        </a:rPr>
                        <a:t>-0.3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latin typeface="Rockwell" panose="02060603020205020403" pitchFamily="18" charset="77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87866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2FF28CE6-2E53-3349-396E-06EB3FC9306A}"/>
              </a:ext>
            </a:extLst>
          </p:cNvPr>
          <p:cNvGrpSpPr/>
          <p:nvPr/>
        </p:nvGrpSpPr>
        <p:grpSpPr>
          <a:xfrm>
            <a:off x="921204" y="2836782"/>
            <a:ext cx="3467094" cy="1901427"/>
            <a:chOff x="495987" y="3125743"/>
            <a:chExt cx="3467094" cy="19014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F7E9E4-C214-7A89-41E3-33F3234BCCF8}"/>
                </a:ext>
              </a:extLst>
            </p:cNvPr>
            <p:cNvGrpSpPr/>
            <p:nvPr/>
          </p:nvGrpSpPr>
          <p:grpSpPr>
            <a:xfrm>
              <a:off x="920201" y="3125743"/>
              <a:ext cx="3042880" cy="1901427"/>
              <a:chOff x="1711343" y="2441194"/>
              <a:chExt cx="3042880" cy="1901427"/>
            </a:xfrm>
          </p:grpSpPr>
          <p:cxnSp>
            <p:nvCxnSpPr>
              <p:cNvPr id="18" name="直接箭头连接符 51">
                <a:extLst>
                  <a:ext uri="{FF2B5EF4-FFF2-40B4-BE49-F238E27FC236}">
                    <a16:creationId xmlns:a16="http://schemas.microsoft.com/office/drawing/2014/main" id="{3A01A052-FFDA-8918-187F-2B20E39216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6695" y="2441194"/>
                <a:ext cx="0" cy="1179841"/>
              </a:xfrm>
              <a:prstGeom prst="straightConnector1">
                <a:avLst/>
              </a:prstGeom>
              <a:ln w="50800" cmpd="sng">
                <a:tailEnd type="stealth" w="lg" len="lg"/>
              </a:ln>
              <a:effec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47724CD-4D5E-ECBC-F404-55C5432C8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2305" y="2497950"/>
                <a:ext cx="0" cy="1123085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365C49-16F3-21BB-268B-95F8AB9D7462}"/>
                  </a:ext>
                </a:extLst>
              </p:cNvPr>
              <p:cNvSpPr txBox="1"/>
              <p:nvPr/>
            </p:nvSpPr>
            <p:spPr>
              <a:xfrm>
                <a:off x="1726695" y="3639807"/>
                <a:ext cx="27413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Rockwell" panose="02060603020205020403" pitchFamily="18" charset="77"/>
                  </a:rPr>
                  <a:t>0   1   2   3   4   5   6   7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5A32580-1687-9DB3-12C8-DB8E4EAFD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7618" y="3139792"/>
                <a:ext cx="0" cy="442718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482ED37-BB4C-D889-82C6-99B08E4B20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4070" y="3280127"/>
                <a:ext cx="0" cy="302383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F50859A-48F4-D97D-64BF-233B8408F4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56774" y="2887210"/>
                <a:ext cx="0" cy="71300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7349531-023F-F1AB-F9D6-76629B50D3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32783" y="3006190"/>
                <a:ext cx="0" cy="57632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AE7ED22-2651-ED75-B0E3-C111C146EC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424" y="3097108"/>
                <a:ext cx="0" cy="52392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8BF8CC9-F1BA-3D3C-2084-1B09594775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9492" y="3188038"/>
                <a:ext cx="0" cy="43299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743D002-00F9-0BA9-2B17-147AF48D35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5074" y="3188038"/>
                <a:ext cx="0" cy="43299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E2848CF-A992-669B-49AE-7B56DCAF9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1343" y="3600212"/>
                <a:ext cx="3042880" cy="0"/>
              </a:xfrm>
              <a:prstGeom prst="straightConnector1">
                <a:avLst/>
              </a:prstGeom>
              <a:ln w="50800" cmpd="sng">
                <a:tailEnd type="stealth" w="lg" len="lg"/>
              </a:ln>
              <a:effec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4C02A19-C9EB-389E-7C1E-9668CB3BCCED}"/>
                  </a:ext>
                </a:extLst>
              </p:cNvPr>
              <p:cNvSpPr txBox="1"/>
              <p:nvPr/>
            </p:nvSpPr>
            <p:spPr>
              <a:xfrm>
                <a:off x="1820509" y="3973289"/>
                <a:ext cx="24856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Rockwell" panose="02060603020205020403" pitchFamily="18" charset="77"/>
                  </a:rPr>
                  <a:t>Frequency Bin Index</a:t>
                </a:r>
                <a:endParaRPr lang="en-US" dirty="0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44C887-5360-07AC-E975-C87F04917E84}"/>
                </a:ext>
              </a:extLst>
            </p:cNvPr>
            <p:cNvSpPr txBox="1"/>
            <p:nvPr/>
          </p:nvSpPr>
          <p:spPr>
            <a:xfrm rot="16200000">
              <a:off x="169272" y="3641413"/>
              <a:ext cx="1022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ckwell" panose="02060603020205020403" pitchFamily="18" charset="77"/>
                </a:rPr>
                <a:t>SoftMax</a:t>
              </a:r>
              <a:endParaRPr lang="en-US" sz="1600" dirty="0">
                <a:latin typeface="Rockwell" panose="02060603020205020403" pitchFamily="18" charset="77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C0014CB5-E90D-735C-D514-55462B510F50}"/>
              </a:ext>
            </a:extLst>
          </p:cNvPr>
          <p:cNvSpPr/>
          <p:nvPr/>
        </p:nvSpPr>
        <p:spPr>
          <a:xfrm>
            <a:off x="922727" y="5289810"/>
            <a:ext cx="3465571" cy="9030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Rockwell" panose="02060603020205020403" pitchFamily="18" charset="77"/>
              </a:rPr>
              <a:t>Amplitude Spectrum-based LLR extractor</a:t>
            </a:r>
            <a:endParaRPr lang="en-US" sz="2000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55D72FF-2F42-4370-0EF7-950D14051FE5}"/>
              </a:ext>
            </a:extLst>
          </p:cNvPr>
          <p:cNvCxnSpPr>
            <a:cxnSpLocks/>
          </p:cNvCxnSpPr>
          <p:nvPr/>
        </p:nvCxnSpPr>
        <p:spPr>
          <a:xfrm>
            <a:off x="2506380" y="4739924"/>
            <a:ext cx="1" cy="49101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F1C8A9B9-0606-47EC-4D7A-63841E260877}"/>
              </a:ext>
            </a:extLst>
          </p:cNvPr>
          <p:cNvSpPr/>
          <p:nvPr/>
        </p:nvSpPr>
        <p:spPr>
          <a:xfrm>
            <a:off x="6243305" y="2980787"/>
            <a:ext cx="3465571" cy="9030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Rockwell" panose="02060603020205020403" pitchFamily="18" charset="77"/>
              </a:rPr>
              <a:t>Wrongly Demodulated Symbol Detection Model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1A000F9-6EC9-A646-8B83-A7935A30B9FF}"/>
              </a:ext>
            </a:extLst>
          </p:cNvPr>
          <p:cNvCxnSpPr/>
          <p:nvPr/>
        </p:nvCxnSpPr>
        <p:spPr>
          <a:xfrm>
            <a:off x="4686607" y="5753356"/>
            <a:ext cx="1343025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3E20387-A7CA-8C96-36D0-97577E2CC4AA}"/>
              </a:ext>
            </a:extLst>
          </p:cNvPr>
          <p:cNvCxnSpPr>
            <a:cxnSpLocks/>
          </p:cNvCxnSpPr>
          <p:nvPr/>
        </p:nvCxnSpPr>
        <p:spPr>
          <a:xfrm flipV="1">
            <a:off x="4384576" y="3455080"/>
            <a:ext cx="1645056" cy="220635"/>
          </a:xfrm>
          <a:prstGeom prst="straightConnector1">
            <a:avLst/>
          </a:prstGeom>
          <a:ln w="38100">
            <a:solidFill>
              <a:srgbClr val="FFC000"/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97AA8F-E5A7-D31C-904F-2F484854DB07}"/>
              </a:ext>
            </a:extLst>
          </p:cNvPr>
          <p:cNvCxnSpPr>
            <a:cxnSpLocks/>
          </p:cNvCxnSpPr>
          <p:nvPr/>
        </p:nvCxnSpPr>
        <p:spPr>
          <a:xfrm>
            <a:off x="7490974" y="4016623"/>
            <a:ext cx="0" cy="968810"/>
          </a:xfrm>
          <a:prstGeom prst="straightConnector1">
            <a:avLst/>
          </a:prstGeom>
          <a:ln w="38100">
            <a:solidFill>
              <a:srgbClr val="FFC000"/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4AD5770A-7244-EE66-E926-D57A5A69EB38}"/>
              </a:ext>
            </a:extLst>
          </p:cNvPr>
          <p:cNvSpPr txBox="1"/>
          <p:nvPr/>
        </p:nvSpPr>
        <p:spPr>
          <a:xfrm>
            <a:off x="7490974" y="4087368"/>
            <a:ext cx="334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Rockwell" panose="02060603020205020403" pitchFamily="18" charset="77"/>
              </a:rPr>
              <a:t>If the symbol is incorrectly demodulated.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3EDCB3F-60E0-A7C2-90B9-E54C0D29D4F1}"/>
              </a:ext>
            </a:extLst>
          </p:cNvPr>
          <p:cNvSpPr txBox="1"/>
          <p:nvPr/>
        </p:nvSpPr>
        <p:spPr>
          <a:xfrm>
            <a:off x="9487807" y="5541267"/>
            <a:ext cx="165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Original LLR</a:t>
            </a:r>
          </a:p>
        </p:txBody>
      </p:sp>
      <p:cxnSp>
        <p:nvCxnSpPr>
          <p:cNvPr id="97" name="Curved Connector 96">
            <a:extLst>
              <a:ext uri="{FF2B5EF4-FFF2-40B4-BE49-F238E27FC236}">
                <a16:creationId xmlns:a16="http://schemas.microsoft.com/office/drawing/2014/main" id="{0388332B-7226-9877-4F2F-E246406DF3F9}"/>
              </a:ext>
            </a:extLst>
          </p:cNvPr>
          <p:cNvCxnSpPr>
            <a:cxnSpLocks/>
            <a:endCxn id="95" idx="3"/>
          </p:cNvCxnSpPr>
          <p:nvPr/>
        </p:nvCxnSpPr>
        <p:spPr>
          <a:xfrm rot="16200000" flipH="1">
            <a:off x="10247528" y="4842897"/>
            <a:ext cx="1246210" cy="550640"/>
          </a:xfrm>
          <a:prstGeom prst="curvedConnector4">
            <a:avLst>
              <a:gd name="adj1" fmla="val -447"/>
              <a:gd name="adj2" fmla="val 141515"/>
            </a:avLst>
          </a:prstGeom>
          <a:ln w="38100">
            <a:solidFill>
              <a:srgbClr val="FFC000">
                <a:alpha val="56000"/>
              </a:srgbClr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1DAED253-0957-BB41-703F-7FAE70186E62}"/>
              </a:ext>
            </a:extLst>
          </p:cNvPr>
          <p:cNvSpPr txBox="1"/>
          <p:nvPr/>
        </p:nvSpPr>
        <p:spPr>
          <a:xfrm>
            <a:off x="9487807" y="5935572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Rockwell" panose="02060603020205020403" pitchFamily="18" charset="77"/>
              </a:rPr>
              <a:t>Enhanced LLR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DBE9292-E04D-65F1-F5F4-3764045D11F8}"/>
              </a:ext>
            </a:extLst>
          </p:cNvPr>
          <p:cNvSpPr txBox="1"/>
          <p:nvPr/>
        </p:nvSpPr>
        <p:spPr>
          <a:xfrm>
            <a:off x="10263566" y="4937601"/>
            <a:ext cx="1781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Rockwell" panose="02060603020205020403" pitchFamily="18" charset="77"/>
              </a:rPr>
              <a:t>Probability </a:t>
            </a:r>
            <a:r>
              <a:rPr lang="en-US" sz="2000" b="1" dirty="0">
                <a:solidFill>
                  <a:srgbClr val="FFC000"/>
                </a:solidFill>
                <a:latin typeface="Rockwell" panose="02060603020205020403" pitchFamily="18" charset="77"/>
              </a:rPr>
              <a:t>p</a:t>
            </a:r>
            <a:endParaRPr lang="en-US" sz="2000" dirty="0">
              <a:solidFill>
                <a:srgbClr val="FFC000"/>
              </a:solidFill>
              <a:latin typeface="Rockwell" panose="02060603020205020403" pitchFamily="18" charset="77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0958040-5880-8A95-AE5D-9B562A8B3A0C}"/>
              </a:ext>
            </a:extLst>
          </p:cNvPr>
          <p:cNvSpPr/>
          <p:nvPr/>
        </p:nvSpPr>
        <p:spPr>
          <a:xfrm>
            <a:off x="6353327" y="5941377"/>
            <a:ext cx="492504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552E1-8372-D81B-35D0-E821CD02EA32}"/>
              </a:ext>
            </a:extLst>
          </p:cNvPr>
          <p:cNvSpPr txBox="1"/>
          <p:nvPr/>
        </p:nvSpPr>
        <p:spPr>
          <a:xfrm>
            <a:off x="2798604" y="6279579"/>
            <a:ext cx="7166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Rockwell" panose="02060603020205020403" pitchFamily="18" charset="77"/>
              </a:rPr>
              <a:t>Details of symbol detection model  in the paper.</a:t>
            </a:r>
          </a:p>
        </p:txBody>
      </p:sp>
    </p:spTree>
    <p:extLst>
      <p:ext uri="{BB962C8B-B14F-4D97-AF65-F5344CB8AC3E}">
        <p14:creationId xmlns:p14="http://schemas.microsoft.com/office/powerpoint/2010/main" val="34732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4" grpId="0"/>
      <p:bldP spid="95" grpId="0"/>
      <p:bldP spid="106" grpId="0"/>
      <p:bldP spid="113" grpId="0"/>
      <p:bldP spid="115" grpId="0" animBg="1"/>
      <p:bldP spid="115" grpId="1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56835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Solution 2 – Symbol-Aware LLR Enhancement Module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58D63-7A22-62B9-99A5-FE63E218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15</a:t>
            </a:fld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C7136D7-7C8E-0487-B04D-8BBB32589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032" y="2497950"/>
            <a:ext cx="3727484" cy="279763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9EE7769-6FA7-53D4-B4ED-379B66306F53}"/>
              </a:ext>
            </a:extLst>
          </p:cNvPr>
          <p:cNvSpPr txBox="1"/>
          <p:nvPr/>
        </p:nvSpPr>
        <p:spPr>
          <a:xfrm>
            <a:off x="2941602" y="5335646"/>
            <a:ext cx="51759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The CDF of the absolute LLR for erroneous bits w/o and w/ symbol-level information.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898E621-8EB3-08D5-1371-990B3C55B2CA}"/>
              </a:ext>
            </a:extLst>
          </p:cNvPr>
          <p:cNvCxnSpPr>
            <a:cxnSpLocks/>
          </p:cNvCxnSpPr>
          <p:nvPr/>
        </p:nvCxnSpPr>
        <p:spPr>
          <a:xfrm flipH="1" flipV="1">
            <a:off x="4710013" y="3041219"/>
            <a:ext cx="200025" cy="190167"/>
          </a:xfrm>
          <a:prstGeom prst="straightConnector1">
            <a:avLst/>
          </a:prstGeom>
          <a:ln w="38100">
            <a:solidFill>
              <a:schemeClr val="tx2">
                <a:lumMod val="90000"/>
                <a:lumOff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7E97B86-DD7C-FC36-B5D8-5F163C206E81}"/>
              </a:ext>
            </a:extLst>
          </p:cNvPr>
          <p:cNvCxnSpPr>
            <a:cxnSpLocks/>
          </p:cNvCxnSpPr>
          <p:nvPr/>
        </p:nvCxnSpPr>
        <p:spPr>
          <a:xfrm flipH="1" flipV="1">
            <a:off x="4810026" y="2891955"/>
            <a:ext cx="200025" cy="190167"/>
          </a:xfrm>
          <a:prstGeom prst="straightConnector1">
            <a:avLst/>
          </a:prstGeom>
          <a:ln w="38100">
            <a:solidFill>
              <a:schemeClr val="tx2">
                <a:lumMod val="90000"/>
                <a:lumOff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6A86C0B-E249-C4F2-8917-25716621C4DF}"/>
              </a:ext>
            </a:extLst>
          </p:cNvPr>
          <p:cNvCxnSpPr>
            <a:cxnSpLocks/>
          </p:cNvCxnSpPr>
          <p:nvPr/>
        </p:nvCxnSpPr>
        <p:spPr>
          <a:xfrm flipH="1" flipV="1">
            <a:off x="4610000" y="3190482"/>
            <a:ext cx="200025" cy="190167"/>
          </a:xfrm>
          <a:prstGeom prst="straightConnector1">
            <a:avLst/>
          </a:prstGeom>
          <a:ln w="38100">
            <a:solidFill>
              <a:schemeClr val="tx2">
                <a:lumMod val="90000"/>
                <a:lumOff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9E6FD06-7547-6EEA-D3A7-EB3AF55190E4}"/>
              </a:ext>
            </a:extLst>
          </p:cNvPr>
          <p:cNvCxnSpPr>
            <a:cxnSpLocks/>
          </p:cNvCxnSpPr>
          <p:nvPr/>
        </p:nvCxnSpPr>
        <p:spPr>
          <a:xfrm flipH="1" flipV="1">
            <a:off x="4555231" y="3368841"/>
            <a:ext cx="200025" cy="190167"/>
          </a:xfrm>
          <a:prstGeom prst="straightConnector1">
            <a:avLst/>
          </a:prstGeom>
          <a:ln w="38100">
            <a:solidFill>
              <a:schemeClr val="tx2">
                <a:lumMod val="90000"/>
                <a:lumOff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9D42D5A-F925-2B06-ABBF-541CCBB1ED31}"/>
              </a:ext>
            </a:extLst>
          </p:cNvPr>
          <p:cNvCxnSpPr>
            <a:cxnSpLocks/>
          </p:cNvCxnSpPr>
          <p:nvPr/>
        </p:nvCxnSpPr>
        <p:spPr>
          <a:xfrm flipH="1" flipV="1">
            <a:off x="4913108" y="2792239"/>
            <a:ext cx="165310" cy="172879"/>
          </a:xfrm>
          <a:prstGeom prst="straightConnector1">
            <a:avLst/>
          </a:prstGeom>
          <a:ln w="38100">
            <a:solidFill>
              <a:schemeClr val="tx2">
                <a:lumMod val="90000"/>
                <a:lumOff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7088126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Challenge 3 – High Decoding Latency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882ACED-DFCD-BC9A-C39B-E62E9188D114}"/>
              </a:ext>
            </a:extLst>
          </p:cNvPr>
          <p:cNvCxnSpPr>
            <a:cxnSpLocks/>
          </p:cNvCxnSpPr>
          <p:nvPr/>
        </p:nvCxnSpPr>
        <p:spPr>
          <a:xfrm>
            <a:off x="1628062" y="3654852"/>
            <a:ext cx="8229599" cy="0"/>
          </a:xfrm>
          <a:prstGeom prst="straightConnector1">
            <a:avLst/>
          </a:prstGeom>
          <a:ln w="444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EDBCEF-58AA-0142-B523-9E2E3A792D3B}"/>
              </a:ext>
            </a:extLst>
          </p:cNvPr>
          <p:cNvSpPr/>
          <p:nvPr/>
        </p:nvSpPr>
        <p:spPr>
          <a:xfrm>
            <a:off x="1750808" y="2589691"/>
            <a:ext cx="1868415" cy="92825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Packet transmission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652B2-772A-B2DA-E5D2-D74BE4C809B7}"/>
              </a:ext>
            </a:extLst>
          </p:cNvPr>
          <p:cNvSpPr/>
          <p:nvPr/>
        </p:nvSpPr>
        <p:spPr>
          <a:xfrm>
            <a:off x="5529570" y="2592354"/>
            <a:ext cx="1480150" cy="92825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Receiving window #1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D06EC6-6E35-67E7-08E7-21183104319D}"/>
              </a:ext>
            </a:extLst>
          </p:cNvPr>
          <p:cNvCxnSpPr>
            <a:cxnSpLocks/>
          </p:cNvCxnSpPr>
          <p:nvPr/>
        </p:nvCxnSpPr>
        <p:spPr>
          <a:xfrm>
            <a:off x="1727108" y="3857378"/>
            <a:ext cx="1868416" cy="0"/>
          </a:xfrm>
          <a:prstGeom prst="straightConnector1">
            <a:avLst/>
          </a:prstGeom>
          <a:ln w="38100"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17696B-A31F-0D53-141D-4FF9526CD993}"/>
              </a:ext>
            </a:extLst>
          </p:cNvPr>
          <p:cNvSpPr txBox="1"/>
          <p:nvPr/>
        </p:nvSpPr>
        <p:spPr>
          <a:xfrm>
            <a:off x="1618541" y="3977815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Transmission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8725BA-9B76-BD7E-E5DA-01E1779EBAAE}"/>
              </a:ext>
            </a:extLst>
          </p:cNvPr>
          <p:cNvCxnSpPr>
            <a:cxnSpLocks/>
          </p:cNvCxnSpPr>
          <p:nvPr/>
        </p:nvCxnSpPr>
        <p:spPr>
          <a:xfrm>
            <a:off x="3605369" y="2347241"/>
            <a:ext cx="20392" cy="23137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D81931-D0F9-6942-6B79-D1399F4435AF}"/>
              </a:ext>
            </a:extLst>
          </p:cNvPr>
          <p:cNvSpPr/>
          <p:nvPr/>
        </p:nvSpPr>
        <p:spPr>
          <a:xfrm>
            <a:off x="7411507" y="2589691"/>
            <a:ext cx="1480150" cy="92825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Receiving window #2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15CBC3-FFC6-022C-19FA-CC9269581C95}"/>
              </a:ext>
            </a:extLst>
          </p:cNvPr>
          <p:cNvCxnSpPr/>
          <p:nvPr/>
        </p:nvCxnSpPr>
        <p:spPr>
          <a:xfrm>
            <a:off x="3619223" y="3857378"/>
            <a:ext cx="1913656" cy="0"/>
          </a:xfrm>
          <a:prstGeom prst="straightConnector1">
            <a:avLst/>
          </a:prstGeom>
          <a:ln w="38100"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3B80F41-924A-21CD-AD60-8E155D546808}"/>
              </a:ext>
            </a:extLst>
          </p:cNvPr>
          <p:cNvSpPr txBox="1"/>
          <p:nvPr/>
        </p:nvSpPr>
        <p:spPr>
          <a:xfrm>
            <a:off x="3691870" y="3974347"/>
            <a:ext cx="1809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Delay #1 (1s)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1E5CAF-3483-F992-1786-562272E2EB64}"/>
              </a:ext>
            </a:extLst>
          </p:cNvPr>
          <p:cNvCxnSpPr>
            <a:cxnSpLocks/>
          </p:cNvCxnSpPr>
          <p:nvPr/>
        </p:nvCxnSpPr>
        <p:spPr>
          <a:xfrm>
            <a:off x="3625761" y="4647092"/>
            <a:ext cx="3827312" cy="0"/>
          </a:xfrm>
          <a:prstGeom prst="straightConnector1">
            <a:avLst/>
          </a:prstGeom>
          <a:ln w="38100"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A56E23-884C-03B0-A6AE-1DF9373FBA81}"/>
              </a:ext>
            </a:extLst>
          </p:cNvPr>
          <p:cNvCxnSpPr>
            <a:cxnSpLocks/>
          </p:cNvCxnSpPr>
          <p:nvPr/>
        </p:nvCxnSpPr>
        <p:spPr>
          <a:xfrm>
            <a:off x="7414155" y="2347241"/>
            <a:ext cx="20392" cy="23137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1E9FF6-FDA2-DBA1-5B4D-043FE1CF8130}"/>
              </a:ext>
            </a:extLst>
          </p:cNvPr>
          <p:cNvCxnSpPr>
            <a:cxnSpLocks/>
          </p:cNvCxnSpPr>
          <p:nvPr/>
        </p:nvCxnSpPr>
        <p:spPr>
          <a:xfrm>
            <a:off x="5546733" y="2347241"/>
            <a:ext cx="20392" cy="23137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E3B34DE-8222-D7DC-2324-865DF1A4CF88}"/>
              </a:ext>
            </a:extLst>
          </p:cNvPr>
          <p:cNvSpPr txBox="1"/>
          <p:nvPr/>
        </p:nvSpPr>
        <p:spPr>
          <a:xfrm>
            <a:off x="4838126" y="4795189"/>
            <a:ext cx="1809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Delay #2 (2s)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CC4760-2DEC-5782-463A-1C9A6ABE2357}"/>
              </a:ext>
            </a:extLst>
          </p:cNvPr>
          <p:cNvSpPr txBox="1"/>
          <p:nvPr/>
        </p:nvSpPr>
        <p:spPr>
          <a:xfrm>
            <a:off x="1134186" y="5380371"/>
            <a:ext cx="952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There are one or two seconds to reply ACK (</a:t>
            </a:r>
            <a:r>
              <a:rPr lang="en-US" sz="2000" b="0" i="0" dirty="0">
                <a:effectLst/>
                <a:latin typeface="Rockwell" panose="02060603020205020403" pitchFamily="18" charset="77"/>
              </a:rPr>
              <a:t>Acknowledgement) for </a:t>
            </a:r>
            <a:r>
              <a:rPr lang="en-US" sz="2000" dirty="0">
                <a:latin typeface="Rockwell" panose="02060603020205020403" pitchFamily="18" charset="77"/>
              </a:rPr>
              <a:t>receivers</a:t>
            </a:r>
            <a:r>
              <a:rPr lang="en-US" sz="2000" b="0" i="0" dirty="0">
                <a:effectLst/>
                <a:latin typeface="Rockwell" panose="02060603020205020403" pitchFamily="18" charset="77"/>
              </a:rPr>
              <a:t>.</a:t>
            </a:r>
            <a:endParaRPr lang="en-US" sz="2000" dirty="0">
              <a:latin typeface="Rockwell" panose="02060603020205020403" pitchFamily="18" charset="77"/>
            </a:endParaRPr>
          </a:p>
        </p:txBody>
      </p:sp>
      <p:graphicFrame>
        <p:nvGraphicFramePr>
          <p:cNvPr id="47" name="Table 8">
            <a:extLst>
              <a:ext uri="{FF2B5EF4-FFF2-40B4-BE49-F238E27FC236}">
                <a16:creationId xmlns:a16="http://schemas.microsoft.com/office/drawing/2014/main" id="{DA66422F-539B-9AA2-7B81-1169CF86F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641507"/>
              </p:ext>
            </p:extLst>
          </p:nvPr>
        </p:nvGraphicFramePr>
        <p:xfrm>
          <a:off x="1673248" y="3479035"/>
          <a:ext cx="771264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722">
                  <a:extLst>
                    <a:ext uri="{9D8B030D-6E8A-4147-A177-3AD203B41FA5}">
                      <a16:colId xmlns:a16="http://schemas.microsoft.com/office/drawing/2014/main" val="3118597517"/>
                    </a:ext>
                  </a:extLst>
                </a:gridCol>
                <a:gridCol w="2021305">
                  <a:extLst>
                    <a:ext uri="{9D8B030D-6E8A-4147-A177-3AD203B41FA5}">
                      <a16:colId xmlns:a16="http://schemas.microsoft.com/office/drawing/2014/main" val="4237277200"/>
                    </a:ext>
                  </a:extLst>
                </a:gridCol>
                <a:gridCol w="1900990">
                  <a:extLst>
                    <a:ext uri="{9D8B030D-6E8A-4147-A177-3AD203B41FA5}">
                      <a16:colId xmlns:a16="http://schemas.microsoft.com/office/drawing/2014/main" val="506322911"/>
                    </a:ext>
                  </a:extLst>
                </a:gridCol>
                <a:gridCol w="1498627">
                  <a:extLst>
                    <a:ext uri="{9D8B030D-6E8A-4147-A177-3AD203B41FA5}">
                      <a16:colId xmlns:a16="http://schemas.microsoft.com/office/drawing/2014/main" val="3296194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CR=4/5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Rockwell" panose="02060603020205020403" pitchFamily="18" charset="77"/>
                        </a:rPr>
                        <a:t>CR=4/6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Rockwell" panose="02060603020205020403" pitchFamily="18" charset="77"/>
                        </a:rPr>
                        <a:t>CR=4/7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52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Decoding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2.51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3.27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5.46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36971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FA08C4DB-7586-F86C-5075-73A988114C57}"/>
              </a:ext>
            </a:extLst>
          </p:cNvPr>
          <p:cNvSpPr txBox="1"/>
          <p:nvPr/>
        </p:nvSpPr>
        <p:spPr>
          <a:xfrm>
            <a:off x="1134186" y="2415562"/>
            <a:ext cx="9788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SBP needs a large number of iterative update, which causes long decoding latency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544385-645A-022C-8637-C3BD551D1B43}"/>
              </a:ext>
            </a:extLst>
          </p:cNvPr>
          <p:cNvSpPr txBox="1"/>
          <p:nvPr/>
        </p:nvSpPr>
        <p:spPr>
          <a:xfrm>
            <a:off x="1628062" y="4381920"/>
            <a:ext cx="7712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Time consumption of the SBP to decode one packet for different CRs on the Raspberry Pi 3.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05DD00-A926-A563-7495-967BB477252D}"/>
              </a:ext>
            </a:extLst>
          </p:cNvPr>
          <p:cNvSpPr/>
          <p:nvPr/>
        </p:nvSpPr>
        <p:spPr>
          <a:xfrm>
            <a:off x="4437436" y="3860620"/>
            <a:ext cx="4948456" cy="44512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A944E7-BBCF-AFC0-EAA8-1DBAB1196718}"/>
              </a:ext>
            </a:extLst>
          </p:cNvPr>
          <p:cNvSpPr txBox="1"/>
          <p:nvPr/>
        </p:nvSpPr>
        <p:spPr>
          <a:xfrm>
            <a:off x="3158061" y="5823084"/>
            <a:ext cx="5169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Cannot meet the time constraint.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8CDA1-CE9D-7786-8238-0B6D8999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5D999-C171-2243-2196-7BC7B35FAB2D}"/>
              </a:ext>
            </a:extLst>
          </p:cNvPr>
          <p:cNvSpPr txBox="1"/>
          <p:nvPr/>
        </p:nvSpPr>
        <p:spPr>
          <a:xfrm>
            <a:off x="8412831" y="3821767"/>
            <a:ext cx="2673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LoRa Node Time 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4369E9-6F1E-CB88-1A88-0849B2A6CE21}"/>
                  </a:ext>
                </a:extLst>
              </p:cNvPr>
              <p:cNvSpPr txBox="1"/>
              <p:nvPr/>
            </p:nvSpPr>
            <p:spPr>
              <a:xfrm>
                <a:off x="9517289" y="3891258"/>
                <a:ext cx="7907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4369E9-6F1E-CB88-1A88-0849B2A6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7289" y="3891258"/>
                <a:ext cx="790793" cy="369332"/>
              </a:xfrm>
              <a:prstGeom prst="rect">
                <a:avLst/>
              </a:prstGeom>
              <a:blipFill>
                <a:blip r:embed="rId4"/>
                <a:stretch>
                  <a:fillRect l="-6349" t="-6667" r="-4762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95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1" animBg="1"/>
      <p:bldP spid="19" grpId="0"/>
      <p:bldP spid="24" grpId="1" animBg="1"/>
      <p:bldP spid="27" grpId="1"/>
      <p:bldP spid="32" grpId="1"/>
      <p:bldP spid="46" grpId="1"/>
      <p:bldP spid="49" grpId="0"/>
      <p:bldP spid="52" grpId="0"/>
      <p:bldP spid="53" grpId="0" animBg="1"/>
      <p:bldP spid="55" grpId="0"/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56835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Solution 3 – GNN-based Belief Propagation Algorithm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09628-D0D5-7A5F-4FF6-3ACC30891BE9}"/>
              </a:ext>
            </a:extLst>
          </p:cNvPr>
          <p:cNvSpPr txBox="1"/>
          <p:nvPr/>
        </p:nvSpPr>
        <p:spPr>
          <a:xfrm>
            <a:off x="1046047" y="2332392"/>
            <a:ext cx="10099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latin typeface="Rockwell" panose="02060603020205020403" pitchFamily="18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CE852E-3A5E-EC4C-BA5B-7EEAD406EDF4}"/>
              </a:ext>
            </a:extLst>
          </p:cNvPr>
          <p:cNvSpPr txBox="1"/>
          <p:nvPr/>
        </p:nvSpPr>
        <p:spPr>
          <a:xfrm>
            <a:off x="1191936" y="2289389"/>
            <a:ext cx="10740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Insight: If a trained model is available, the Graph Neural Network-based methods</a:t>
            </a:r>
            <a:r>
              <a:rPr lang="en-US" sz="2400" baseline="30000" dirty="0">
                <a:latin typeface="Rockwell" panose="02060603020205020403" pitchFamily="18" charset="77"/>
              </a:rPr>
              <a:t>[5]</a:t>
            </a:r>
            <a:r>
              <a:rPr lang="en-US" sz="2400" dirty="0">
                <a:latin typeface="Rockwell" panose="02060603020205020403" pitchFamily="18" charset="77"/>
              </a:rPr>
              <a:t> require just one inference to output results.</a:t>
            </a:r>
          </a:p>
        </p:txBody>
      </p:sp>
      <p:cxnSp>
        <p:nvCxnSpPr>
          <p:cNvPr id="2" name="直接箭头连接符 51">
            <a:extLst>
              <a:ext uri="{FF2B5EF4-FFF2-40B4-BE49-F238E27FC236}">
                <a16:creationId xmlns:a16="http://schemas.microsoft.com/office/drawing/2014/main" id="{A2542E98-A341-F1BC-F43B-9A38A781ED22}"/>
              </a:ext>
            </a:extLst>
          </p:cNvPr>
          <p:cNvCxnSpPr>
            <a:cxnSpLocks/>
          </p:cNvCxnSpPr>
          <p:nvPr/>
        </p:nvCxnSpPr>
        <p:spPr>
          <a:xfrm>
            <a:off x="6809631" y="4884844"/>
            <a:ext cx="411174" cy="0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F41A682-9E01-5684-7CF5-8A242F2FD80F}"/>
              </a:ext>
            </a:extLst>
          </p:cNvPr>
          <p:cNvSpPr/>
          <p:nvPr/>
        </p:nvSpPr>
        <p:spPr>
          <a:xfrm rot="5400000">
            <a:off x="4409434" y="4662532"/>
            <a:ext cx="1993968" cy="63668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GNN Layer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725E2-2A5E-C8A2-5124-636371762792}"/>
              </a:ext>
            </a:extLst>
          </p:cNvPr>
          <p:cNvSpPr txBox="1"/>
          <p:nvPr/>
        </p:nvSpPr>
        <p:spPr>
          <a:xfrm>
            <a:off x="5695226" y="4643650"/>
            <a:ext cx="441146" cy="400110"/>
          </a:xfrm>
          <a:prstGeom prst="rect">
            <a:avLst/>
          </a:prstGeom>
          <a:ln w="38100" cmpd="sng">
            <a:noFill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sz="2000" b="1" i="1" dirty="0">
                <a:latin typeface="Rockwell" panose="02060603020205020403" pitchFamily="18" charset="77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70568E-88F5-ED6D-C5F3-4F18AE74A29A}"/>
              </a:ext>
            </a:extLst>
          </p:cNvPr>
          <p:cNvSpPr txBox="1"/>
          <p:nvPr/>
        </p:nvSpPr>
        <p:spPr>
          <a:xfrm>
            <a:off x="5267272" y="3362954"/>
            <a:ext cx="1134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  <a:cs typeface="Times New Roman" panose="02020603050405020304" pitchFamily="18" charset="0"/>
              </a:rPr>
              <a:t>K layers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636A8E-8E28-081D-11EF-FA7CF243D0EC}"/>
              </a:ext>
            </a:extLst>
          </p:cNvPr>
          <p:cNvSpPr/>
          <p:nvPr/>
        </p:nvSpPr>
        <p:spPr>
          <a:xfrm rot="5400000">
            <a:off x="5432681" y="4674438"/>
            <a:ext cx="1993968" cy="63668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GNN Layer</a:t>
            </a: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5F7EFE54-DC0A-2FC2-C4B2-D0AC0C8E53E8}"/>
              </a:ext>
            </a:extLst>
          </p:cNvPr>
          <p:cNvSpPr/>
          <p:nvPr/>
        </p:nvSpPr>
        <p:spPr>
          <a:xfrm rot="16200000">
            <a:off x="5857662" y="3175760"/>
            <a:ext cx="165691" cy="1346471"/>
          </a:xfrm>
          <a:prstGeom prst="rightBracket">
            <a:avLst>
              <a:gd name="adj" fmla="val 0"/>
            </a:avLst>
          </a:prstGeom>
          <a:ln w="38100" cmpd="sng"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Rockwell" panose="02060603020205020403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9FB247-421D-9909-7433-6A4AD76CD363}"/>
              </a:ext>
            </a:extLst>
          </p:cNvPr>
          <p:cNvSpPr/>
          <p:nvPr/>
        </p:nvSpPr>
        <p:spPr>
          <a:xfrm rot="5400000">
            <a:off x="3118610" y="4557151"/>
            <a:ext cx="2211710" cy="63669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Feature Extraction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E6C366-B956-26C4-D27F-5FC688084779}"/>
              </a:ext>
            </a:extLst>
          </p:cNvPr>
          <p:cNvGrpSpPr/>
          <p:nvPr/>
        </p:nvGrpSpPr>
        <p:grpSpPr>
          <a:xfrm>
            <a:off x="817863" y="3865404"/>
            <a:ext cx="2533262" cy="1918825"/>
            <a:chOff x="1825790" y="3931450"/>
            <a:chExt cx="2533262" cy="1918825"/>
          </a:xfrm>
        </p:grpSpPr>
        <p:sp>
          <p:nvSpPr>
            <p:cNvPr id="20" name="Rectangle: Rounded Corners 5">
              <a:extLst>
                <a:ext uri="{FF2B5EF4-FFF2-40B4-BE49-F238E27FC236}">
                  <a16:creationId xmlns:a16="http://schemas.microsoft.com/office/drawing/2014/main" id="{75E8D044-A3E2-35C4-FEF0-3B5B90D95E3E}"/>
                </a:ext>
              </a:extLst>
            </p:cNvPr>
            <p:cNvSpPr/>
            <p:nvPr/>
          </p:nvSpPr>
          <p:spPr>
            <a:xfrm>
              <a:off x="1825790" y="5253364"/>
              <a:ext cx="2533262" cy="596911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Rockwell" panose="02060603020205020403" pitchFamily="18" charset="77"/>
                </a:rPr>
                <a:t>The LLR of all variable nodes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0FCC5D-818F-183C-7E61-EEAC180819F8}"/>
                </a:ext>
              </a:extLst>
            </p:cNvPr>
            <p:cNvGrpSpPr/>
            <p:nvPr/>
          </p:nvGrpSpPr>
          <p:grpSpPr>
            <a:xfrm>
              <a:off x="1825790" y="3931450"/>
              <a:ext cx="2533262" cy="1134122"/>
              <a:chOff x="190280" y="1152252"/>
              <a:chExt cx="4467155" cy="208887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B1CB81-E83F-8C9B-0B3A-497E434FDD54}"/>
                  </a:ext>
                </a:extLst>
              </p:cNvPr>
              <p:cNvSpPr/>
              <p:nvPr/>
            </p:nvSpPr>
            <p:spPr>
              <a:xfrm>
                <a:off x="885537" y="1174063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15E0918-FA6B-95D9-3520-B7CAEFAF7C56}"/>
                  </a:ext>
                </a:extLst>
              </p:cNvPr>
              <p:cNvSpPr/>
              <p:nvPr/>
            </p:nvSpPr>
            <p:spPr>
              <a:xfrm>
                <a:off x="2137867" y="1174063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2BCAC79-434C-BAF7-EF21-E41F5A9BB54C}"/>
                  </a:ext>
                </a:extLst>
              </p:cNvPr>
              <p:cNvSpPr/>
              <p:nvPr/>
            </p:nvSpPr>
            <p:spPr>
              <a:xfrm>
                <a:off x="3390197" y="1152252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EAC7F9D-4DFF-FDDB-3BCE-E8D1C0F3C2B5}"/>
                  </a:ext>
                </a:extLst>
              </p:cNvPr>
              <p:cNvSpPr/>
              <p:nvPr/>
            </p:nvSpPr>
            <p:spPr>
              <a:xfrm>
                <a:off x="190280" y="2769294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9A9BDD5-FE78-B73D-5546-9B7DAEC98BA3}"/>
                  </a:ext>
                </a:extLst>
              </p:cNvPr>
              <p:cNvSpPr/>
              <p:nvPr/>
            </p:nvSpPr>
            <p:spPr>
              <a:xfrm>
                <a:off x="988723" y="2769294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589C0C1-7324-2A85-46F2-48553747DE97}"/>
                  </a:ext>
                </a:extLst>
              </p:cNvPr>
              <p:cNvSpPr/>
              <p:nvPr/>
            </p:nvSpPr>
            <p:spPr>
              <a:xfrm>
                <a:off x="1787166" y="2763220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F078464-2F9C-E145-5514-F9ADC8FB2E00}"/>
                  </a:ext>
                </a:extLst>
              </p:cNvPr>
              <p:cNvSpPr/>
              <p:nvPr/>
            </p:nvSpPr>
            <p:spPr>
              <a:xfrm>
                <a:off x="2590096" y="2770674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7D978AF-746B-5985-844E-7CB6536047D6}"/>
                  </a:ext>
                </a:extLst>
              </p:cNvPr>
              <p:cNvSpPr/>
              <p:nvPr/>
            </p:nvSpPr>
            <p:spPr>
              <a:xfrm>
                <a:off x="3393026" y="2770674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FF037B9-06DD-0C4E-0405-9B9B05D40740}"/>
                  </a:ext>
                </a:extLst>
              </p:cNvPr>
              <p:cNvSpPr/>
              <p:nvPr/>
            </p:nvSpPr>
            <p:spPr>
              <a:xfrm>
                <a:off x="4186982" y="2758250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latin typeface="Rockwell" panose="02060603020205020403" pitchFamily="18" charset="77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BC44256-15FE-D89B-D1AC-E17FA198D338}"/>
                  </a:ext>
                </a:extLst>
              </p:cNvPr>
              <p:cNvCxnSpPr>
                <a:cxnSpLocks/>
                <a:stCxn id="22" idx="2"/>
                <a:endCxn id="25" idx="0"/>
              </p:cNvCxnSpPr>
              <p:nvPr/>
            </p:nvCxnSpPr>
            <p:spPr>
              <a:xfrm flipH="1">
                <a:off x="425507" y="1644515"/>
                <a:ext cx="741639" cy="112477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D392F60-73FB-1091-857E-1059DC7F5392}"/>
                  </a:ext>
                </a:extLst>
              </p:cNvPr>
              <p:cNvCxnSpPr>
                <a:cxnSpLocks/>
                <a:stCxn id="22" idx="2"/>
                <a:endCxn id="26" idx="0"/>
              </p:cNvCxnSpPr>
              <p:nvPr/>
            </p:nvCxnSpPr>
            <p:spPr>
              <a:xfrm>
                <a:off x="1167146" y="1644515"/>
                <a:ext cx="56804" cy="112477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6F726BA-F7D7-4BE6-D887-27BE5AF07B7C}"/>
                  </a:ext>
                </a:extLst>
              </p:cNvPr>
              <p:cNvCxnSpPr>
                <a:cxnSpLocks/>
                <a:stCxn id="22" idx="2"/>
                <a:endCxn id="28" idx="0"/>
              </p:cNvCxnSpPr>
              <p:nvPr/>
            </p:nvCxnSpPr>
            <p:spPr>
              <a:xfrm>
                <a:off x="1167146" y="1644515"/>
                <a:ext cx="1658177" cy="112615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727B684-EFCD-617E-B3F3-94F1668BFECE}"/>
                  </a:ext>
                </a:extLst>
              </p:cNvPr>
              <p:cNvCxnSpPr>
                <a:cxnSpLocks/>
                <a:stCxn id="22" idx="2"/>
                <a:endCxn id="29" idx="0"/>
              </p:cNvCxnSpPr>
              <p:nvPr/>
            </p:nvCxnSpPr>
            <p:spPr>
              <a:xfrm>
                <a:off x="1167146" y="1644515"/>
                <a:ext cx="2461107" cy="112615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198F077-603E-C289-DE19-B9635A24F3DC}"/>
                  </a:ext>
                </a:extLst>
              </p:cNvPr>
              <p:cNvCxnSpPr>
                <a:stCxn id="23" idx="2"/>
                <a:endCxn id="25" idx="0"/>
              </p:cNvCxnSpPr>
              <p:nvPr/>
            </p:nvCxnSpPr>
            <p:spPr>
              <a:xfrm flipH="1">
                <a:off x="425507" y="1644515"/>
                <a:ext cx="1993969" cy="112477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7440537-F4A5-1688-2019-DA7316873F61}"/>
                  </a:ext>
                </a:extLst>
              </p:cNvPr>
              <p:cNvCxnSpPr>
                <a:stCxn id="23" idx="2"/>
                <a:endCxn id="27" idx="0"/>
              </p:cNvCxnSpPr>
              <p:nvPr/>
            </p:nvCxnSpPr>
            <p:spPr>
              <a:xfrm flipH="1">
                <a:off x="2022393" y="1644515"/>
                <a:ext cx="397083" cy="1118705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6489646-2D86-2D91-0662-1E0C6DE85DF6}"/>
                  </a:ext>
                </a:extLst>
              </p:cNvPr>
              <p:cNvCxnSpPr>
                <a:stCxn id="23" idx="2"/>
                <a:endCxn id="29" idx="0"/>
              </p:cNvCxnSpPr>
              <p:nvPr/>
            </p:nvCxnSpPr>
            <p:spPr>
              <a:xfrm>
                <a:off x="2419476" y="1644515"/>
                <a:ext cx="1208777" cy="112615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549852D-C683-DA83-5EC9-2106721112E2}"/>
                  </a:ext>
                </a:extLst>
              </p:cNvPr>
              <p:cNvCxnSpPr>
                <a:stCxn id="23" idx="2"/>
                <a:endCxn id="30" idx="0"/>
              </p:cNvCxnSpPr>
              <p:nvPr/>
            </p:nvCxnSpPr>
            <p:spPr>
              <a:xfrm>
                <a:off x="2419476" y="1644515"/>
                <a:ext cx="2002733" cy="1113735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27BB959-A80B-2A4A-F633-83CE409A671F}"/>
                  </a:ext>
                </a:extLst>
              </p:cNvPr>
              <p:cNvCxnSpPr>
                <a:stCxn id="24" idx="2"/>
                <a:endCxn id="26" idx="0"/>
              </p:cNvCxnSpPr>
              <p:nvPr/>
            </p:nvCxnSpPr>
            <p:spPr>
              <a:xfrm flipH="1">
                <a:off x="1223950" y="1622704"/>
                <a:ext cx="2447856" cy="114659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F61DF07-7A43-DB74-8A06-4929D966A6EC}"/>
                  </a:ext>
                </a:extLst>
              </p:cNvPr>
              <p:cNvCxnSpPr>
                <a:stCxn id="24" idx="2"/>
                <a:endCxn id="27" idx="0"/>
              </p:cNvCxnSpPr>
              <p:nvPr/>
            </p:nvCxnSpPr>
            <p:spPr>
              <a:xfrm flipH="1">
                <a:off x="2022393" y="1622704"/>
                <a:ext cx="1649413" cy="114051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6E7FC5D-BD35-0567-412A-A3AF35CE2C6E}"/>
                  </a:ext>
                </a:extLst>
              </p:cNvPr>
              <p:cNvCxnSpPr>
                <a:stCxn id="24" idx="2"/>
                <a:endCxn id="28" idx="0"/>
              </p:cNvCxnSpPr>
              <p:nvPr/>
            </p:nvCxnSpPr>
            <p:spPr>
              <a:xfrm flipH="1">
                <a:off x="2825323" y="1622704"/>
                <a:ext cx="846483" cy="114797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334C9CE-7D2D-2FAB-C7F8-E4ABC9C3A6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8898" y="1644515"/>
                <a:ext cx="750403" cy="11355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95B6908-6975-272F-B315-F01B7950DD42}"/>
              </a:ext>
            </a:extLst>
          </p:cNvPr>
          <p:cNvSpPr/>
          <p:nvPr/>
        </p:nvSpPr>
        <p:spPr>
          <a:xfrm rot="5400000">
            <a:off x="7707494" y="4555564"/>
            <a:ext cx="2211710" cy="63669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Classifier Layer</a:t>
            </a:r>
          </a:p>
        </p:txBody>
      </p:sp>
      <p:cxnSp>
        <p:nvCxnSpPr>
          <p:cNvPr id="44" name="直接箭头连接符 51">
            <a:extLst>
              <a:ext uri="{FF2B5EF4-FFF2-40B4-BE49-F238E27FC236}">
                <a16:creationId xmlns:a16="http://schemas.microsoft.com/office/drawing/2014/main" id="{E68F4F9F-41A6-6243-CC6A-8E55E816A98F}"/>
              </a:ext>
            </a:extLst>
          </p:cNvPr>
          <p:cNvCxnSpPr>
            <a:cxnSpLocks/>
          </p:cNvCxnSpPr>
          <p:nvPr/>
        </p:nvCxnSpPr>
        <p:spPr>
          <a:xfrm>
            <a:off x="4628829" y="4884844"/>
            <a:ext cx="411174" cy="0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51">
            <a:extLst>
              <a:ext uri="{FF2B5EF4-FFF2-40B4-BE49-F238E27FC236}">
                <a16:creationId xmlns:a16="http://schemas.microsoft.com/office/drawing/2014/main" id="{30F7E2AB-370B-8C51-231B-B695F5517F3C}"/>
              </a:ext>
            </a:extLst>
          </p:cNvPr>
          <p:cNvCxnSpPr>
            <a:cxnSpLocks/>
          </p:cNvCxnSpPr>
          <p:nvPr/>
        </p:nvCxnSpPr>
        <p:spPr>
          <a:xfrm>
            <a:off x="3436133" y="4857122"/>
            <a:ext cx="411174" cy="0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239C3-0394-8C88-16DC-E63D5757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4DAE73-1360-1B9F-E8E4-00BEC623A0A7}"/>
              </a:ext>
            </a:extLst>
          </p:cNvPr>
          <p:cNvSpPr/>
          <p:nvPr/>
        </p:nvSpPr>
        <p:spPr>
          <a:xfrm rot="5400000">
            <a:off x="6659873" y="4676757"/>
            <a:ext cx="1899386" cy="59691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The updated LLR of all bits</a:t>
            </a:r>
          </a:p>
        </p:txBody>
      </p:sp>
      <p:cxnSp>
        <p:nvCxnSpPr>
          <p:cNvPr id="11" name="直接箭头连接符 51">
            <a:extLst>
              <a:ext uri="{FF2B5EF4-FFF2-40B4-BE49-F238E27FC236}">
                <a16:creationId xmlns:a16="http://schemas.microsoft.com/office/drawing/2014/main" id="{91960893-4E2D-732B-831E-04D9B5B0B533}"/>
              </a:ext>
            </a:extLst>
          </p:cNvPr>
          <p:cNvCxnSpPr>
            <a:cxnSpLocks/>
          </p:cNvCxnSpPr>
          <p:nvPr/>
        </p:nvCxnSpPr>
        <p:spPr>
          <a:xfrm>
            <a:off x="7994452" y="4884844"/>
            <a:ext cx="411174" cy="0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33">
            <a:extLst>
              <a:ext uri="{FF2B5EF4-FFF2-40B4-BE49-F238E27FC236}">
                <a16:creationId xmlns:a16="http://schemas.microsoft.com/office/drawing/2014/main" id="{08D772DA-A09E-0C85-9DD8-BCA52BCED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417061"/>
              </p:ext>
            </p:extLst>
          </p:nvPr>
        </p:nvGraphicFramePr>
        <p:xfrm>
          <a:off x="9676957" y="3943706"/>
          <a:ext cx="473472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472">
                  <a:extLst>
                    <a:ext uri="{9D8B030D-6E8A-4147-A177-3AD203B41FA5}">
                      <a16:colId xmlns:a16="http://schemas.microsoft.com/office/drawing/2014/main" val="2185490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Rockwell" panose="02060603020205020403" pitchFamily="18" charset="77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32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Rockwell" panose="02060603020205020403" pitchFamily="18" charset="77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403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Rockwell" panose="02060603020205020403" pitchFamily="18" charset="77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95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Rockwell" panose="02060603020205020403" pitchFamily="18" charset="77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5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Rockwell" panose="02060603020205020403" pitchFamily="18" charset="77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0946"/>
                  </a:ext>
                </a:extLst>
              </a:tr>
            </a:tbl>
          </a:graphicData>
        </a:graphic>
      </p:graphicFrame>
      <p:cxnSp>
        <p:nvCxnSpPr>
          <p:cNvPr id="46" name="直接箭头连接符 51">
            <a:extLst>
              <a:ext uri="{FF2B5EF4-FFF2-40B4-BE49-F238E27FC236}">
                <a16:creationId xmlns:a16="http://schemas.microsoft.com/office/drawing/2014/main" id="{EB04702B-C0E3-3C31-4B79-A38896394705}"/>
              </a:ext>
            </a:extLst>
          </p:cNvPr>
          <p:cNvCxnSpPr>
            <a:cxnSpLocks/>
          </p:cNvCxnSpPr>
          <p:nvPr/>
        </p:nvCxnSpPr>
        <p:spPr>
          <a:xfrm>
            <a:off x="9203734" y="4884844"/>
            <a:ext cx="411174" cy="0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06963A4-CD18-F6CC-7FBC-181542E5D7F5}"/>
              </a:ext>
            </a:extLst>
          </p:cNvPr>
          <p:cNvSpPr txBox="1"/>
          <p:nvPr/>
        </p:nvSpPr>
        <p:spPr>
          <a:xfrm>
            <a:off x="756449" y="6339283"/>
            <a:ext cx="8946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ckwell" panose="02060603020205020403" pitchFamily="18" charset="77"/>
              </a:rPr>
              <a:t>[5] Zhen Zhang, Fan Wu, and Wee Sun Lee. Factor graph neural networks. In </a:t>
            </a:r>
            <a:r>
              <a:rPr lang="en-US" sz="1600" dirty="0" err="1">
                <a:latin typeface="Rockwell" panose="02060603020205020403" pitchFamily="18" charset="77"/>
              </a:rPr>
              <a:t>NeurIPS</a:t>
            </a:r>
            <a:r>
              <a:rPr lang="en-US" sz="1600" dirty="0">
                <a:latin typeface="Rockwell" panose="02060603020205020403" pitchFamily="18" charset="77"/>
              </a:rPr>
              <a:t>, 2020.</a:t>
            </a:r>
          </a:p>
        </p:txBody>
      </p:sp>
    </p:spTree>
    <p:extLst>
      <p:ext uri="{BB962C8B-B14F-4D97-AF65-F5344CB8AC3E}">
        <p14:creationId xmlns:p14="http://schemas.microsoft.com/office/powerpoint/2010/main" val="24285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2" grpId="0" animBg="1"/>
      <p:bldP spid="15" grpId="0" animBg="1"/>
      <p:bldP spid="17" grpId="0" animBg="1"/>
      <p:bldP spid="4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56835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Solution 3 – GNN-based Belief Propagation Algorithm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239C3-0394-8C88-16DC-E63D5757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52C5104A-502A-8569-71CA-8B92E7D76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37814"/>
              </p:ext>
            </p:extLst>
          </p:nvPr>
        </p:nvGraphicFramePr>
        <p:xfrm>
          <a:off x="1673248" y="3018100"/>
          <a:ext cx="771264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722">
                  <a:extLst>
                    <a:ext uri="{9D8B030D-6E8A-4147-A177-3AD203B41FA5}">
                      <a16:colId xmlns:a16="http://schemas.microsoft.com/office/drawing/2014/main" val="3118597517"/>
                    </a:ext>
                  </a:extLst>
                </a:gridCol>
                <a:gridCol w="2021305">
                  <a:extLst>
                    <a:ext uri="{9D8B030D-6E8A-4147-A177-3AD203B41FA5}">
                      <a16:colId xmlns:a16="http://schemas.microsoft.com/office/drawing/2014/main" val="4237277200"/>
                    </a:ext>
                  </a:extLst>
                </a:gridCol>
                <a:gridCol w="1900990">
                  <a:extLst>
                    <a:ext uri="{9D8B030D-6E8A-4147-A177-3AD203B41FA5}">
                      <a16:colId xmlns:a16="http://schemas.microsoft.com/office/drawing/2014/main" val="506322911"/>
                    </a:ext>
                  </a:extLst>
                </a:gridCol>
                <a:gridCol w="1498627">
                  <a:extLst>
                    <a:ext uri="{9D8B030D-6E8A-4147-A177-3AD203B41FA5}">
                      <a16:colId xmlns:a16="http://schemas.microsoft.com/office/drawing/2014/main" val="3296194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Rockwell" panose="020606030202050204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CR=4/5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Rockwell" panose="02060603020205020403" pitchFamily="18" charset="77"/>
                        </a:rPr>
                        <a:t>CR=4/6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Rockwell" panose="02060603020205020403" pitchFamily="18" charset="77"/>
                        </a:rPr>
                        <a:t>CR=4/7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52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GNN-based 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0.434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0.628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1.502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36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LLDPC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0.548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0749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Rockwell" panose="02060603020205020403" pitchFamily="18" charset="77"/>
                        </a:rPr>
                        <a:t>1.871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11008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1FE47F8-4EA0-448E-398F-408AC90FEA38}"/>
              </a:ext>
            </a:extLst>
          </p:cNvPr>
          <p:cNvSpPr txBox="1"/>
          <p:nvPr/>
        </p:nvSpPr>
        <p:spPr>
          <a:xfrm>
            <a:off x="1673248" y="4510480"/>
            <a:ext cx="7712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Time consumption of GNN-based BP and LLDPC to decode one packet for different CRs on Raspberry Pi 3.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332D54-3603-4EF5-B150-2DFD2747EAE2}"/>
                  </a:ext>
                </a:extLst>
              </p:cNvPr>
              <p:cNvSpPr txBox="1"/>
              <p:nvPr/>
            </p:nvSpPr>
            <p:spPr>
              <a:xfrm>
                <a:off x="9518932" y="3630706"/>
                <a:ext cx="7907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332D54-3603-4EF5-B150-2DFD2747E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932" y="3630706"/>
                <a:ext cx="790794" cy="369332"/>
              </a:xfrm>
              <a:prstGeom prst="rect">
                <a:avLst/>
              </a:prstGeom>
              <a:blipFill>
                <a:blip r:embed="rId4"/>
                <a:stretch>
                  <a:fillRect l="-6349" t="-6897" r="-4762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BE2B443-22E9-A6FA-12D7-0BC3FB85819B}"/>
              </a:ext>
            </a:extLst>
          </p:cNvPr>
          <p:cNvSpPr/>
          <p:nvPr/>
        </p:nvSpPr>
        <p:spPr>
          <a:xfrm>
            <a:off x="3998564" y="3446040"/>
            <a:ext cx="5387328" cy="369332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A974DB-3510-C3B3-F8ED-567671E716FD}"/>
              </a:ext>
            </a:extLst>
          </p:cNvPr>
          <p:cNvSpPr/>
          <p:nvPr/>
        </p:nvSpPr>
        <p:spPr>
          <a:xfrm>
            <a:off x="3998564" y="3866878"/>
            <a:ext cx="5387328" cy="369332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314529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CEFB330-790B-102F-5604-FE4B78387A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8941837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Put All Together for LDPC Decoding at Receiver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005D25A-19CD-8D43-3869-0727BEA115C3}"/>
              </a:ext>
            </a:extLst>
          </p:cNvPr>
          <p:cNvGrpSpPr/>
          <p:nvPr/>
        </p:nvGrpSpPr>
        <p:grpSpPr>
          <a:xfrm>
            <a:off x="3868055" y="2630166"/>
            <a:ext cx="2435108" cy="1454719"/>
            <a:chOff x="3707237" y="2931992"/>
            <a:chExt cx="2435108" cy="14547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3B6216-C0A8-98C2-69A0-F95F924D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7586" y="2931992"/>
              <a:ext cx="1827559" cy="8150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3E7378-6CD2-7D40-64D1-52EB6F7A0518}"/>
                </a:ext>
              </a:extLst>
            </p:cNvPr>
            <p:cNvSpPr txBox="1"/>
            <p:nvPr/>
          </p:nvSpPr>
          <p:spPr>
            <a:xfrm>
              <a:off x="3707237" y="3740380"/>
              <a:ext cx="2435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latin typeface="Rockwell" panose="02060603020205020403" pitchFamily="18" charset="77"/>
                  <a:cs typeface="Times New Roman" panose="02020603050405020304" pitchFamily="18" charset="0"/>
                </a:rPr>
                <a:t>Received LoRa PHY samples at receiver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5A5DCE-C11A-CC93-DB55-6A61C0E0BC4F}"/>
              </a:ext>
            </a:extLst>
          </p:cNvPr>
          <p:cNvSpPr txBox="1"/>
          <p:nvPr/>
        </p:nvSpPr>
        <p:spPr>
          <a:xfrm>
            <a:off x="3002486" y="500573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  <a:cs typeface="Times New Roman" panose="02020603050405020304" pitchFamily="18" charset="0"/>
              </a:rPr>
              <a:t>LLR</a:t>
            </a:r>
            <a:r>
              <a:rPr lang="en-US" sz="2000" b="1" dirty="0">
                <a:latin typeface="Rockwell" panose="02060603020205020403" pitchFamily="18" charset="77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6" name="Table 33">
            <a:extLst>
              <a:ext uri="{FF2B5EF4-FFF2-40B4-BE49-F238E27FC236}">
                <a16:creationId xmlns:a16="http://schemas.microsoft.com/office/drawing/2014/main" id="{C99B8673-8059-34B5-17EB-0F7B76294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8670"/>
              </p:ext>
            </p:extLst>
          </p:nvPr>
        </p:nvGraphicFramePr>
        <p:xfrm>
          <a:off x="9053859" y="2605688"/>
          <a:ext cx="236736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472">
                  <a:extLst>
                    <a:ext uri="{9D8B030D-6E8A-4147-A177-3AD203B41FA5}">
                      <a16:colId xmlns:a16="http://schemas.microsoft.com/office/drawing/2014/main" val="2185490915"/>
                    </a:ext>
                  </a:extLst>
                </a:gridCol>
                <a:gridCol w="473472">
                  <a:extLst>
                    <a:ext uri="{9D8B030D-6E8A-4147-A177-3AD203B41FA5}">
                      <a16:colId xmlns:a16="http://schemas.microsoft.com/office/drawing/2014/main" val="1309433306"/>
                    </a:ext>
                  </a:extLst>
                </a:gridCol>
                <a:gridCol w="473472">
                  <a:extLst>
                    <a:ext uri="{9D8B030D-6E8A-4147-A177-3AD203B41FA5}">
                      <a16:colId xmlns:a16="http://schemas.microsoft.com/office/drawing/2014/main" val="3593692900"/>
                    </a:ext>
                  </a:extLst>
                </a:gridCol>
                <a:gridCol w="473472">
                  <a:extLst>
                    <a:ext uri="{9D8B030D-6E8A-4147-A177-3AD203B41FA5}">
                      <a16:colId xmlns:a16="http://schemas.microsoft.com/office/drawing/2014/main" val="3905993028"/>
                    </a:ext>
                  </a:extLst>
                </a:gridCol>
                <a:gridCol w="473472">
                  <a:extLst>
                    <a:ext uri="{9D8B030D-6E8A-4147-A177-3AD203B41FA5}">
                      <a16:colId xmlns:a16="http://schemas.microsoft.com/office/drawing/2014/main" val="218709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321359"/>
                  </a:ext>
                </a:extLst>
              </a:tr>
            </a:tbl>
          </a:graphicData>
        </a:graphic>
      </p:graphicFrame>
      <p:cxnSp>
        <p:nvCxnSpPr>
          <p:cNvPr id="54" name="直接箭头连接符 51">
            <a:extLst>
              <a:ext uri="{FF2B5EF4-FFF2-40B4-BE49-F238E27FC236}">
                <a16:creationId xmlns:a16="http://schemas.microsoft.com/office/drawing/2014/main" id="{DC610F74-212A-7933-7F13-AECF5F86F498}"/>
              </a:ext>
            </a:extLst>
          </p:cNvPr>
          <p:cNvCxnSpPr>
            <a:cxnSpLocks/>
          </p:cNvCxnSpPr>
          <p:nvPr/>
        </p:nvCxnSpPr>
        <p:spPr>
          <a:xfrm flipH="1">
            <a:off x="2820464" y="3037713"/>
            <a:ext cx="1067254" cy="0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ysDot"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1">
            <a:extLst>
              <a:ext uri="{FF2B5EF4-FFF2-40B4-BE49-F238E27FC236}">
                <a16:creationId xmlns:a16="http://schemas.microsoft.com/office/drawing/2014/main" id="{A289C1E5-D990-1125-570F-C785FF3183B4}"/>
              </a:ext>
            </a:extLst>
          </p:cNvPr>
          <p:cNvCxnSpPr>
            <a:cxnSpLocks/>
          </p:cNvCxnSpPr>
          <p:nvPr/>
        </p:nvCxnSpPr>
        <p:spPr>
          <a:xfrm>
            <a:off x="1547656" y="3594791"/>
            <a:ext cx="0" cy="1278465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ysDot"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98F0F04-CA03-D581-138B-7500D23EF0F0}"/>
                  </a:ext>
                </a:extLst>
              </p:cNvPr>
              <p:cNvSpPr txBox="1"/>
              <p:nvPr/>
            </p:nvSpPr>
            <p:spPr>
              <a:xfrm>
                <a:off x="7904438" y="5001457"/>
                <a:ext cx="2654894" cy="980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:0.9, 0.4, …, −0.5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:0.7, −0.2, …, 0.1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:−0.3,0.6, …, 0.7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98F0F04-CA03-D581-138B-7500D23EF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438" y="5001457"/>
                <a:ext cx="2654894" cy="980140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1DFBF24B-F27D-7339-4C9B-3E50CB9DD2E4}"/>
              </a:ext>
            </a:extLst>
          </p:cNvPr>
          <p:cNvSpPr/>
          <p:nvPr/>
        </p:nvSpPr>
        <p:spPr>
          <a:xfrm>
            <a:off x="772570" y="5008565"/>
            <a:ext cx="2122337" cy="97578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Spectrum-based LLR extractor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280ECE-FEBF-F944-013F-ACC9C3CD9E8F}"/>
              </a:ext>
            </a:extLst>
          </p:cNvPr>
          <p:cNvSpPr/>
          <p:nvPr/>
        </p:nvSpPr>
        <p:spPr>
          <a:xfrm>
            <a:off x="1010583" y="2630166"/>
            <a:ext cx="1673968" cy="81509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De-chirping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&amp; FFT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18FA3-4677-D221-977D-1B4A453066F6}"/>
              </a:ext>
            </a:extLst>
          </p:cNvPr>
          <p:cNvSpPr/>
          <p:nvPr/>
        </p:nvSpPr>
        <p:spPr>
          <a:xfrm>
            <a:off x="3986721" y="5008565"/>
            <a:ext cx="2272587" cy="97578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Symbol-aware LLR enhancement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290A0BA-AB61-ED8E-6E6F-FE009667666F}"/>
              </a:ext>
            </a:extLst>
          </p:cNvPr>
          <p:cNvSpPr/>
          <p:nvPr/>
        </p:nvSpPr>
        <p:spPr>
          <a:xfrm>
            <a:off x="9053859" y="3539251"/>
            <a:ext cx="2367359" cy="97578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 GNN-based belief propagation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CFB8A7-8E44-7602-DC75-6D6C89DB8775}"/>
              </a:ext>
            </a:extLst>
          </p:cNvPr>
          <p:cNvSpPr txBox="1"/>
          <p:nvPr/>
        </p:nvSpPr>
        <p:spPr>
          <a:xfrm>
            <a:off x="6340102" y="5001457"/>
            <a:ext cx="167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  <a:cs typeface="Times New Roman" panose="02020603050405020304" pitchFamily="18" charset="0"/>
              </a:rPr>
              <a:t>Enhanced LLR </a:t>
            </a:r>
          </a:p>
        </p:txBody>
      </p:sp>
      <p:cxnSp>
        <p:nvCxnSpPr>
          <p:cNvPr id="68" name="直接箭头连接符 51">
            <a:extLst>
              <a:ext uri="{FF2B5EF4-FFF2-40B4-BE49-F238E27FC236}">
                <a16:creationId xmlns:a16="http://schemas.microsoft.com/office/drawing/2014/main" id="{0DDCE8D5-2E94-EA27-EFAB-E906E354EF87}"/>
              </a:ext>
            </a:extLst>
          </p:cNvPr>
          <p:cNvCxnSpPr>
            <a:cxnSpLocks/>
          </p:cNvCxnSpPr>
          <p:nvPr/>
        </p:nvCxnSpPr>
        <p:spPr>
          <a:xfrm flipV="1">
            <a:off x="3002486" y="5530571"/>
            <a:ext cx="885232" cy="6631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ysDot"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51">
            <a:extLst>
              <a:ext uri="{FF2B5EF4-FFF2-40B4-BE49-F238E27FC236}">
                <a16:creationId xmlns:a16="http://schemas.microsoft.com/office/drawing/2014/main" id="{BD02FB63-E9B7-DE0A-21C3-BF4DC59FE761}"/>
              </a:ext>
            </a:extLst>
          </p:cNvPr>
          <p:cNvCxnSpPr>
            <a:cxnSpLocks/>
          </p:cNvCxnSpPr>
          <p:nvPr/>
        </p:nvCxnSpPr>
        <p:spPr>
          <a:xfrm>
            <a:off x="6389089" y="5537202"/>
            <a:ext cx="1484311" cy="0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ysDot"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20231C6-5956-5782-F070-BB7C41D3D3E9}"/>
              </a:ext>
            </a:extLst>
          </p:cNvPr>
          <p:cNvSpPr txBox="1"/>
          <p:nvPr/>
        </p:nvSpPr>
        <p:spPr>
          <a:xfrm>
            <a:off x="1635478" y="4039414"/>
            <a:ext cx="2450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ockwell" panose="02060603020205020403" pitchFamily="18" charset="77"/>
                <a:cs typeface="Times New Roman" panose="02020603050405020304" pitchFamily="18" charset="0"/>
              </a:rPr>
              <a:t>Amplitude spectrum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3A238-8E3D-120E-386A-1C89963D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19</a:t>
            </a:fld>
            <a:endParaRPr lang="en-US"/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5FFC585D-AFDA-5F07-A749-6F731B1E8127}"/>
              </a:ext>
            </a:extLst>
          </p:cNvPr>
          <p:cNvCxnSpPr>
            <a:stCxn id="62" idx="3"/>
          </p:cNvCxnSpPr>
          <p:nvPr/>
        </p:nvCxnSpPr>
        <p:spPr>
          <a:xfrm flipV="1">
            <a:off x="10559332" y="4601860"/>
            <a:ext cx="411596" cy="889667"/>
          </a:xfrm>
          <a:prstGeom prst="bentConnector2">
            <a:avLst/>
          </a:prstGeom>
          <a:ln w="38100" cmpd="sng">
            <a:solidFill>
              <a:schemeClr val="accent6"/>
            </a:solidFill>
            <a:prstDash val="sysDot"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7AC216-8495-C7DA-2E65-F5F51005817D}"/>
              </a:ext>
            </a:extLst>
          </p:cNvPr>
          <p:cNvCxnSpPr/>
          <p:nvPr/>
        </p:nvCxnSpPr>
        <p:spPr>
          <a:xfrm flipV="1">
            <a:off x="10268800" y="3037713"/>
            <a:ext cx="0" cy="407548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ysDot"/>
            <a:tailEnd type="stealth" w="lg" len="lg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9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2" grpId="0"/>
      <p:bldP spid="63" grpId="0" animBg="1"/>
      <p:bldP spid="64" grpId="0" animBg="1"/>
      <p:bldP spid="65" grpId="0" animBg="1"/>
      <p:bldP spid="66" grpId="0" animBg="1"/>
      <p:bldP spid="67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2" y="263314"/>
            <a:ext cx="28929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Overview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CF47815-4EB8-5C0D-350A-22A2D88C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FD925-FEDA-3641-3B69-FEDDBB81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29AAB-1A50-AEB9-310B-A62CA58209BB}"/>
              </a:ext>
            </a:extLst>
          </p:cNvPr>
          <p:cNvSpPr txBox="1"/>
          <p:nvPr/>
        </p:nvSpPr>
        <p:spPr>
          <a:xfrm>
            <a:off x="8318420" y="4264357"/>
            <a:ext cx="2383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Smart City</a:t>
            </a:r>
            <a:r>
              <a:rPr lang="en-US" sz="2400" baseline="30000" dirty="0">
                <a:latin typeface="Rockwell" panose="02060603020205020403" pitchFamily="18" charset="77"/>
              </a:rPr>
              <a:t>[2]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A1ECF-F771-BDBE-3B43-0F8ACC8C12C7}"/>
              </a:ext>
            </a:extLst>
          </p:cNvPr>
          <p:cNvSpPr txBox="1"/>
          <p:nvPr/>
        </p:nvSpPr>
        <p:spPr>
          <a:xfrm>
            <a:off x="1854585" y="4268469"/>
            <a:ext cx="2506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Smart Farming</a:t>
            </a:r>
            <a:r>
              <a:rPr lang="en-US" sz="2400" baseline="30000" dirty="0">
                <a:latin typeface="Rockwell" panose="02060603020205020403" pitchFamily="18" charset="77"/>
              </a:rPr>
              <a:t>[1]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F7C8-A695-EA2B-1DF9-CF1BBF65458C}"/>
              </a:ext>
            </a:extLst>
          </p:cNvPr>
          <p:cNvSpPr txBox="1"/>
          <p:nvPr/>
        </p:nvSpPr>
        <p:spPr>
          <a:xfrm>
            <a:off x="1026835" y="5135113"/>
            <a:ext cx="349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  <a:cs typeface="Calibri" panose="020F0502020204030204" pitchFamily="34" charset="0"/>
              </a:rPr>
              <a:t>Wide Area Coverage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AF96C3-2E9D-948D-A88F-ABDF85257F09}"/>
              </a:ext>
            </a:extLst>
          </p:cNvPr>
          <p:cNvSpPr txBox="1"/>
          <p:nvPr/>
        </p:nvSpPr>
        <p:spPr>
          <a:xfrm>
            <a:off x="4942351" y="5135112"/>
            <a:ext cx="3058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  <a:cs typeface="Calibri" panose="020F0502020204030204" pitchFamily="34" charset="0"/>
              </a:rPr>
              <a:t>Long Battery Life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7A2E06-D02C-EAC8-D638-ADCEEECB64CE}"/>
              </a:ext>
            </a:extLst>
          </p:cNvPr>
          <p:cNvSpPr txBox="1"/>
          <p:nvPr/>
        </p:nvSpPr>
        <p:spPr>
          <a:xfrm>
            <a:off x="8417426" y="5135111"/>
            <a:ext cx="2628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  <a:cs typeface="Calibri" panose="020F0502020204030204" pitchFamily="34" charset="0"/>
              </a:rPr>
              <a:t>Low Data Rate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39118C-B2BF-C233-76E3-2DBE5BF1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93" y="1929122"/>
            <a:ext cx="3401697" cy="226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room, gambling house, vector graphics&#10;&#10;Description automatically generated">
            <a:extLst>
              <a:ext uri="{FF2B5EF4-FFF2-40B4-BE49-F238E27FC236}">
                <a16:creationId xmlns:a16="http://schemas.microsoft.com/office/drawing/2014/main" id="{531DD0D3-554D-3B0A-BFCF-C8C4FF107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404" y="2411725"/>
            <a:ext cx="1301192" cy="13011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48CFD73-107D-C74F-2A72-2FBAF883E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10" y="1929122"/>
            <a:ext cx="3401697" cy="22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07A833-9848-2335-AB83-29D8955C300C}"/>
              </a:ext>
            </a:extLst>
          </p:cNvPr>
          <p:cNvSpPr txBox="1"/>
          <p:nvPr/>
        </p:nvSpPr>
        <p:spPr>
          <a:xfrm>
            <a:off x="1026835" y="6130448"/>
            <a:ext cx="7986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ckwell" panose="02060603020205020403" pitchFamily="18" charset="77"/>
              </a:rPr>
              <a:t>[1] https://</a:t>
            </a:r>
            <a:r>
              <a:rPr lang="en-US" sz="1600" dirty="0" err="1">
                <a:latin typeface="Rockwell" panose="02060603020205020403" pitchFamily="18" charset="77"/>
              </a:rPr>
              <a:t>iotdesignpro.com</a:t>
            </a:r>
            <a:r>
              <a:rPr lang="en-US" sz="1600" dirty="0">
                <a:latin typeface="Rockwell" panose="02060603020205020403" pitchFamily="18" charset="77"/>
              </a:rPr>
              <a:t>/articles/smart-farming-</a:t>
            </a:r>
            <a:r>
              <a:rPr lang="en-US" sz="1600" dirty="0" err="1">
                <a:latin typeface="Rockwell" panose="02060603020205020403" pitchFamily="18" charset="77"/>
              </a:rPr>
              <a:t>iot</a:t>
            </a:r>
            <a:r>
              <a:rPr lang="en-US" sz="1600" dirty="0">
                <a:latin typeface="Rockwell" panose="02060603020205020403" pitchFamily="18" charset="77"/>
              </a:rPr>
              <a:t>-applications-in-agriculture</a:t>
            </a:r>
          </a:p>
          <a:p>
            <a:r>
              <a:rPr lang="en-US" sz="1600" dirty="0">
                <a:latin typeface="Rockwell" panose="02060603020205020403" pitchFamily="18" charset="77"/>
              </a:rPr>
              <a:t>[2] https://</a:t>
            </a:r>
            <a:r>
              <a:rPr lang="en-US" sz="1600" dirty="0" err="1">
                <a:latin typeface="Rockwell" panose="02060603020205020403" pitchFamily="18" charset="77"/>
              </a:rPr>
              <a:t>earth.org</a:t>
            </a:r>
            <a:r>
              <a:rPr lang="en-US" sz="1600" dirty="0">
                <a:latin typeface="Rockwell" panose="02060603020205020403" pitchFamily="18" charset="77"/>
              </a:rPr>
              <a:t>/smart-city-technologies/</a:t>
            </a:r>
          </a:p>
        </p:txBody>
      </p:sp>
    </p:spTree>
    <p:extLst>
      <p:ext uri="{BB962C8B-B14F-4D97-AF65-F5344CB8AC3E}">
        <p14:creationId xmlns:p14="http://schemas.microsoft.com/office/powerpoint/2010/main" val="217120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7851721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Evaluation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751AD75-D524-470A-BAC0-9769A011B6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3790901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Experiment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C4485-685B-55DB-4284-0E93B110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989F6-A611-7987-C8B4-4B45D08AF17F}"/>
              </a:ext>
            </a:extLst>
          </p:cNvPr>
          <p:cNvSpPr txBox="1"/>
          <p:nvPr/>
        </p:nvSpPr>
        <p:spPr>
          <a:xfrm>
            <a:off x="1443012" y="2580414"/>
            <a:ext cx="71557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Overall performance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Ablation study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Performance under different settings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  <a:latin typeface="Rockwell" panose="02060603020205020403" pitchFamily="18" charset="77"/>
              </a:rPr>
              <a:t>Performance on the real dataset</a:t>
            </a:r>
          </a:p>
        </p:txBody>
      </p:sp>
    </p:spTree>
    <p:extLst>
      <p:ext uri="{BB962C8B-B14F-4D97-AF65-F5344CB8AC3E}">
        <p14:creationId xmlns:p14="http://schemas.microsoft.com/office/powerpoint/2010/main" val="4050579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7851721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Evaluation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751AD75-D524-470A-BAC0-9769A011B6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60536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/>
              <a:t>The In-Field Testbed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B45EE-74AA-8068-9C7D-41DE53FB2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70" y="2497950"/>
            <a:ext cx="5339741" cy="3674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6C647-2747-81E8-DFE6-B7232A6E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875336-E56E-1E76-DC56-5AA0B60B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62" y="2285988"/>
            <a:ext cx="1886944" cy="12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9BC97F-E831-CE7B-487F-43A64CB9CBEA}"/>
              </a:ext>
            </a:extLst>
          </p:cNvPr>
          <p:cNvCxnSpPr>
            <a:cxnSpLocks/>
          </p:cNvCxnSpPr>
          <p:nvPr/>
        </p:nvCxnSpPr>
        <p:spPr>
          <a:xfrm flipH="1">
            <a:off x="4649072" y="2893102"/>
            <a:ext cx="3295715" cy="714121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861EE8-3002-B64C-BC90-E7A268A40644}"/>
              </a:ext>
            </a:extLst>
          </p:cNvPr>
          <p:cNvSpPr txBox="1"/>
          <p:nvPr/>
        </p:nvSpPr>
        <p:spPr>
          <a:xfrm>
            <a:off x="8335829" y="3520589"/>
            <a:ext cx="16178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Rockwell" panose="02060603020205020403" pitchFamily="18" charset="77"/>
              </a:rPr>
              <a:t>USRP</a:t>
            </a:r>
            <a:r>
              <a:rPr lang="en-US" sz="2000" dirty="0">
                <a:latin typeface="Rockwell" panose="02060603020205020403" pitchFamily="18" charset="77"/>
              </a:rPr>
              <a:t> </a:t>
            </a:r>
            <a:r>
              <a:rPr lang="en-US" sz="2000" dirty="0">
                <a:effectLst/>
                <a:latin typeface="Rockwell" panose="02060603020205020403" pitchFamily="18" charset="77"/>
              </a:rPr>
              <a:t>N210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8C68E-77F3-D188-429F-590979AD1160}"/>
              </a:ext>
            </a:extLst>
          </p:cNvPr>
          <p:cNvSpPr txBox="1"/>
          <p:nvPr/>
        </p:nvSpPr>
        <p:spPr>
          <a:xfrm>
            <a:off x="8201295" y="5626374"/>
            <a:ext cx="16178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Rockwell" panose="02060603020205020403" pitchFamily="18" charset="77"/>
              </a:rPr>
              <a:t>LoRa nodes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E7EF5E-89C5-04FB-2D80-9B27EB0B81AC}"/>
              </a:ext>
            </a:extLst>
          </p:cNvPr>
          <p:cNvCxnSpPr>
            <a:cxnSpLocks/>
          </p:cNvCxnSpPr>
          <p:nvPr/>
        </p:nvCxnSpPr>
        <p:spPr>
          <a:xfrm flipH="1" flipV="1">
            <a:off x="4392118" y="5127608"/>
            <a:ext cx="3552669" cy="239049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17D811A-42D8-6CDA-9661-AF87C03724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6762" y="4406490"/>
            <a:ext cx="1886944" cy="12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9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7851721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Evaluation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751AD75-D524-470A-BAC0-9769A011B6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605363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/>
              <a:t>Performance in the In-Field Testbed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DFE6E-3C90-0846-190A-3B6A6141CFBC}"/>
              </a:ext>
            </a:extLst>
          </p:cNvPr>
          <p:cNvSpPr txBox="1"/>
          <p:nvPr/>
        </p:nvSpPr>
        <p:spPr>
          <a:xfrm>
            <a:off x="7201449" y="3483114"/>
            <a:ext cx="4810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The BER at ten different locations on a campus-scale testbed.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946F5-C721-CC42-4437-607685D2EFE8}"/>
              </a:ext>
            </a:extLst>
          </p:cNvPr>
          <p:cNvSpPr txBox="1"/>
          <p:nvPr/>
        </p:nvSpPr>
        <p:spPr>
          <a:xfrm>
            <a:off x="1070092" y="5709686"/>
            <a:ext cx="1005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Rockwell" panose="02060603020205020403" pitchFamily="18" charset="77"/>
              </a:rPr>
              <a:t>LLDPC decreases the BER by an average of 57.6% over Hamming.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163A9-9063-82A5-FA0F-347A111C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BC1A83-6D75-2B09-0344-8B9D7810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00" y="2221205"/>
            <a:ext cx="4621549" cy="34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19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7851721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Summary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59085-A17B-5E53-88E5-64900F77D344}"/>
              </a:ext>
            </a:extLst>
          </p:cNvPr>
          <p:cNvSpPr txBox="1"/>
          <p:nvPr/>
        </p:nvSpPr>
        <p:spPr>
          <a:xfrm>
            <a:off x="1123630" y="1853996"/>
            <a:ext cx="109000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LLDPC, integrating </a:t>
            </a:r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LDPC codes</a:t>
            </a:r>
            <a:r>
              <a:rPr lang="en-US" sz="2400" dirty="0">
                <a:latin typeface="Rockwell" panose="02060603020205020403" pitchFamily="18" charset="77"/>
              </a:rPr>
              <a:t> into LoRa.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Three </a:t>
            </a:r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challenges</a:t>
            </a:r>
            <a:r>
              <a:rPr lang="en-US" sz="2400" dirty="0">
                <a:latin typeface="Rockwell" panose="02060603020205020403" pitchFamily="18" charset="77"/>
              </a:rPr>
              <a:t> (no LLR, low decoding efficiency, and high decoding latency) and corresponding </a:t>
            </a:r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solutions</a:t>
            </a:r>
            <a:r>
              <a:rPr lang="en-US" sz="2400" dirty="0">
                <a:latin typeface="Rockwell" panose="02060603020205020403" pitchFamily="18" charset="77"/>
              </a:rPr>
              <a:t>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Extensive data-driven experiments.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2400" dirty="0">
                <a:latin typeface="Rockwell" panose="02060603020205020403" pitchFamily="18" charset="77"/>
              </a:rPr>
              <a:t>Code: </a:t>
            </a:r>
            <a:r>
              <a:rPr lang="en-US" altLang="zh-CN" sz="2400" dirty="0">
                <a:solidFill>
                  <a:schemeClr val="accent6"/>
                </a:solidFill>
                <a:latin typeface="Rockwell" panose="02060603020205020403" pitchFamily="18" charset="77"/>
              </a:rPr>
              <a:t>https://github.com/kangyang73/LLDPC-SenSys22</a:t>
            </a:r>
            <a:r>
              <a:rPr lang="en-US" altLang="zh-CN" sz="2400" dirty="0">
                <a:latin typeface="Rockwell" panose="02060603020205020403" pitchFamily="18" charset="77"/>
              </a:rPr>
              <a:t>.</a:t>
            </a:r>
            <a:endParaRPr lang="zh-CN" altLang="en-US" sz="2400" dirty="0">
              <a:latin typeface="Rockwell" panose="02060603020205020403" pitchFamily="18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E8504-22E5-8290-E871-9D62EA0C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6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B8E39-E660-62D5-9F34-EA6F78E92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B9DC4C-7FFB-CF57-7277-9B9BFE48C5E4}"/>
              </a:ext>
            </a:extLst>
          </p:cNvPr>
          <p:cNvSpPr txBox="1">
            <a:spLocks/>
          </p:cNvSpPr>
          <p:nvPr/>
        </p:nvSpPr>
        <p:spPr>
          <a:xfrm>
            <a:off x="3668911" y="2462103"/>
            <a:ext cx="4854177" cy="19337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dirty="0">
                <a:solidFill>
                  <a:schemeClr val="tx1"/>
                </a:solidFill>
                <a:latin typeface="Rockwell" panose="02060603020205020403" pitchFamily="18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415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2" y="263314"/>
            <a:ext cx="28929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2735976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LoRa Primer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61A68C-46CF-EA15-D8BE-2DB1F52F1DE0}"/>
              </a:ext>
            </a:extLst>
          </p:cNvPr>
          <p:cNvSpPr/>
          <p:nvPr/>
        </p:nvSpPr>
        <p:spPr>
          <a:xfrm>
            <a:off x="1103052" y="3247414"/>
            <a:ext cx="3168159" cy="75269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Forward Error Correction (FEC) Encoding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0444A-D548-BB96-80B0-2F0DA4527F1D}"/>
              </a:ext>
            </a:extLst>
          </p:cNvPr>
          <p:cNvSpPr txBox="1"/>
          <p:nvPr/>
        </p:nvSpPr>
        <p:spPr>
          <a:xfrm>
            <a:off x="1393418" y="2205002"/>
            <a:ext cx="258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Rockwell" panose="02060603020205020403" pitchFamily="18" charset="77"/>
              </a:rPr>
              <a:t>Payload Bits: 1 1 0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2206CE-365B-C8FB-49B9-CAD5292B685B}"/>
              </a:ext>
            </a:extLst>
          </p:cNvPr>
          <p:cNvSpPr/>
          <p:nvPr/>
        </p:nvSpPr>
        <p:spPr>
          <a:xfrm>
            <a:off x="1103051" y="5108800"/>
            <a:ext cx="3168158" cy="75269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Chirp Spread Spectrum (CSS) Modulation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BCBD80-F409-3F2F-EE8E-00067552DF0F}"/>
              </a:ext>
            </a:extLst>
          </p:cNvPr>
          <p:cNvCxnSpPr>
            <a:cxnSpLocks/>
          </p:cNvCxnSpPr>
          <p:nvPr/>
        </p:nvCxnSpPr>
        <p:spPr>
          <a:xfrm flipH="1">
            <a:off x="2687130" y="2663406"/>
            <a:ext cx="1" cy="53094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B117EF-ECF3-878C-9E35-CECE83C3A237}"/>
              </a:ext>
            </a:extLst>
          </p:cNvPr>
          <p:cNvCxnSpPr>
            <a:cxnSpLocks/>
          </p:cNvCxnSpPr>
          <p:nvPr/>
        </p:nvCxnSpPr>
        <p:spPr>
          <a:xfrm>
            <a:off x="2687130" y="4084830"/>
            <a:ext cx="0" cy="939252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56C5F6A-D0E8-A782-DC4A-EB3C71192FC1}"/>
              </a:ext>
            </a:extLst>
          </p:cNvPr>
          <p:cNvSpPr txBox="1"/>
          <p:nvPr/>
        </p:nvSpPr>
        <p:spPr>
          <a:xfrm>
            <a:off x="2687131" y="4303034"/>
            <a:ext cx="1584078" cy="400110"/>
          </a:xfrm>
          <a:prstGeom prst="rect">
            <a:avLst/>
          </a:prstGeom>
          <a:ln>
            <a:noFill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Rockwell" panose="02060603020205020403" pitchFamily="18" charset="77"/>
              </a:rPr>
              <a:t>1 1 0 1 </a:t>
            </a:r>
            <a:r>
              <a:rPr lang="en-US" sz="2000" b="1" dirty="0">
                <a:solidFill>
                  <a:schemeClr val="tx1"/>
                </a:solidFill>
                <a:latin typeface="Rockwell" panose="02060603020205020403" pitchFamily="18" charset="77"/>
              </a:rPr>
              <a:t>1 0 0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A8822A-D1E5-49DA-29EA-74FB306766FE}"/>
              </a:ext>
            </a:extLst>
          </p:cNvPr>
          <p:cNvSpPr/>
          <p:nvPr/>
        </p:nvSpPr>
        <p:spPr>
          <a:xfrm>
            <a:off x="8019883" y="5108800"/>
            <a:ext cx="3168158" cy="75269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CSS Demodulation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7A0EC0-DA53-F2EC-6CB4-9ADAEA3CD430}"/>
              </a:ext>
            </a:extLst>
          </p:cNvPr>
          <p:cNvSpPr/>
          <p:nvPr/>
        </p:nvSpPr>
        <p:spPr>
          <a:xfrm>
            <a:off x="8019883" y="3247414"/>
            <a:ext cx="3168158" cy="75269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FEC Decoding</a:t>
            </a:r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2A762A52-4F4F-8E47-1A2A-299F4C4EF8B8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4296851" y="5485149"/>
            <a:ext cx="5307111" cy="376349"/>
          </a:xfrm>
          <a:prstGeom prst="curvedConnector4">
            <a:avLst>
              <a:gd name="adj1" fmla="val 35076"/>
              <a:gd name="adj2" fmla="val 160741"/>
            </a:avLst>
          </a:prstGeom>
          <a:ln w="50800">
            <a:solidFill>
              <a:schemeClr val="accent1">
                <a:lumMod val="50000"/>
              </a:schemeClr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7406D2C-56B3-9721-3DAC-E568096D595E}"/>
              </a:ext>
            </a:extLst>
          </p:cNvPr>
          <p:cNvSpPr txBox="1"/>
          <p:nvPr/>
        </p:nvSpPr>
        <p:spPr>
          <a:xfrm>
            <a:off x="7936659" y="4305396"/>
            <a:ext cx="1609719" cy="400110"/>
          </a:xfrm>
          <a:prstGeom prst="rect">
            <a:avLst/>
          </a:prstGeom>
          <a:ln>
            <a:noFill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Rockwell" panose="02060603020205020403" pitchFamily="18" charset="77"/>
              </a:rPr>
              <a:t>0</a:t>
            </a:r>
            <a:r>
              <a:rPr lang="en-US" sz="2000" dirty="0">
                <a:solidFill>
                  <a:schemeClr val="accent6"/>
                </a:solidFill>
                <a:latin typeface="Rockwell" panose="02060603020205020403" pitchFamily="18" charset="77"/>
              </a:rPr>
              <a:t> </a:t>
            </a:r>
            <a:r>
              <a:rPr lang="en-US" sz="2000" dirty="0">
                <a:latin typeface="Rockwell" panose="02060603020205020403" pitchFamily="18" charset="77"/>
              </a:rPr>
              <a:t>1 0 1 1 0 0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05DBFF8-130A-6D3C-C381-22CB50CB8E20}"/>
              </a:ext>
            </a:extLst>
          </p:cNvPr>
          <p:cNvCxnSpPr>
            <a:cxnSpLocks/>
          </p:cNvCxnSpPr>
          <p:nvPr/>
        </p:nvCxnSpPr>
        <p:spPr>
          <a:xfrm>
            <a:off x="9532012" y="4115977"/>
            <a:ext cx="0" cy="940345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B46AFB7-1202-A8C3-4BEF-8681E8059466}"/>
              </a:ext>
            </a:extLst>
          </p:cNvPr>
          <p:cNvCxnSpPr>
            <a:cxnSpLocks/>
          </p:cNvCxnSpPr>
          <p:nvPr/>
        </p:nvCxnSpPr>
        <p:spPr>
          <a:xfrm flipH="1">
            <a:off x="9530511" y="2637181"/>
            <a:ext cx="1" cy="53094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5A0D1E3-97A8-5B01-EBD9-D35D9EAD31CE}"/>
              </a:ext>
            </a:extLst>
          </p:cNvPr>
          <p:cNvSpPr txBox="1"/>
          <p:nvPr/>
        </p:nvSpPr>
        <p:spPr>
          <a:xfrm>
            <a:off x="8236797" y="2211289"/>
            <a:ext cx="2587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ckwell" panose="02060603020205020403" pitchFamily="18" charset="77"/>
              </a:rPr>
              <a:t>Payload </a:t>
            </a:r>
            <a:r>
              <a:rPr lang="en-US" sz="2000" dirty="0">
                <a:solidFill>
                  <a:schemeClr val="tx1"/>
                </a:solidFill>
                <a:latin typeface="Rockwell" panose="02060603020205020403" pitchFamily="18" charset="77"/>
              </a:rPr>
              <a:t>Bits: 1 1 0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EB4221-6262-0CC9-8802-C1D2DA024DF7}"/>
              </a:ext>
            </a:extLst>
          </p:cNvPr>
          <p:cNvSpPr txBox="1"/>
          <p:nvPr/>
        </p:nvSpPr>
        <p:spPr>
          <a:xfrm>
            <a:off x="2017397" y="6213811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Sender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3F4700-AB3F-61C7-A00C-3F770D4D3E79}"/>
              </a:ext>
            </a:extLst>
          </p:cNvPr>
          <p:cNvSpPr txBox="1"/>
          <p:nvPr/>
        </p:nvSpPr>
        <p:spPr>
          <a:xfrm>
            <a:off x="8741519" y="6213809"/>
            <a:ext cx="152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Receiver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45A08D-9208-116E-504E-9DCB96237F1D}"/>
              </a:ext>
            </a:extLst>
          </p:cNvPr>
          <p:cNvSpPr txBox="1"/>
          <p:nvPr/>
        </p:nvSpPr>
        <p:spPr>
          <a:xfrm>
            <a:off x="5257630" y="6213808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Channel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CF47815-4EB8-5C0D-350A-22A2D88C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FD925-FEDA-3641-3B69-FEDDBB81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3632A-F8A8-8E5B-4150-C93797895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5197808"/>
            <a:ext cx="2794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4" grpId="0" animBg="1"/>
      <p:bldP spid="14" grpId="1" animBg="1"/>
      <p:bldP spid="25" grpId="0" animBg="1"/>
      <p:bldP spid="25" grpId="1" animBg="1"/>
      <p:bldP spid="29" grpId="0" animBg="1"/>
      <p:bldP spid="29" grpId="1" animBg="1"/>
      <p:bldP spid="45" grpId="0"/>
      <p:bldP spid="50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2" y="263314"/>
            <a:ext cx="28929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10408842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Hamming Codes – Limited Error Correction Capacity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62624-5327-A2DA-6919-0DFF0C53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51" y="2740751"/>
            <a:ext cx="4229649" cy="317453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BDB53E2-F7D8-7974-D2A2-670C19E311E2}"/>
              </a:ext>
            </a:extLst>
          </p:cNvPr>
          <p:cNvSpPr txBox="1"/>
          <p:nvPr/>
        </p:nvSpPr>
        <p:spPr>
          <a:xfrm>
            <a:off x="1136316" y="5952623"/>
            <a:ext cx="9921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Rockwell" panose="02060603020205020403" pitchFamily="18" charset="77"/>
              </a:rPr>
              <a:t>Can we develop a more efficient error correction code for LoRa?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B6BA29C-6A97-FA1A-F9D0-56F356F3C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F9619-A92C-C46A-5AC6-05CE4CE0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4</a:t>
            </a:fld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29DD48-3B69-6A58-18E7-37448F7EBB0B}"/>
              </a:ext>
            </a:extLst>
          </p:cNvPr>
          <p:cNvSpPr txBox="1"/>
          <p:nvPr/>
        </p:nvSpPr>
        <p:spPr>
          <a:xfrm>
            <a:off x="969864" y="2197334"/>
            <a:ext cx="880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PRR (Packet Reception Ratio) and BRR (Bit Reception Ratio)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929775-D24A-189C-76FE-42F8184902AD}"/>
              </a:ext>
            </a:extLst>
          </p:cNvPr>
          <p:cNvSpPr txBox="1"/>
          <p:nvPr/>
        </p:nvSpPr>
        <p:spPr>
          <a:xfrm>
            <a:off x="6376282" y="3505738"/>
            <a:ext cx="384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Rockwell" panose="02060603020205020403" pitchFamily="18" charset="77"/>
              </a:rPr>
              <a:t>Low PRR but high BRR, indicating a small number of erroneous bits. </a:t>
            </a:r>
          </a:p>
        </p:txBody>
      </p:sp>
    </p:spTree>
    <p:extLst>
      <p:ext uri="{BB962C8B-B14F-4D97-AF65-F5344CB8AC3E}">
        <p14:creationId xmlns:p14="http://schemas.microsoft.com/office/powerpoint/2010/main" val="35623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2" y="263314"/>
            <a:ext cx="28929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7673596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Low-Density Parity-Check (LDPC) Codes</a:t>
            </a:r>
            <a:r>
              <a:rPr lang="en-US" sz="2800" baseline="30000" dirty="0">
                <a:latin typeface="Rockwell" panose="02060603020205020403" pitchFamily="18" charset="77"/>
              </a:rPr>
              <a:t>[4]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9E216-965F-57C4-68B3-C1056C50674A}"/>
              </a:ext>
            </a:extLst>
          </p:cNvPr>
          <p:cNvSpPr txBox="1"/>
          <p:nvPr/>
        </p:nvSpPr>
        <p:spPr>
          <a:xfrm>
            <a:off x="736917" y="2497950"/>
            <a:ext cx="112888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latin typeface="Rockwell" panose="02060603020205020403" pitchFamily="18" charset="77"/>
              </a:rPr>
              <a:t>Capacity-Achieving: </a:t>
            </a:r>
            <a:r>
              <a:rPr lang="en-US" sz="2400" dirty="0">
                <a:latin typeface="Rockwell" panose="02060603020205020403" pitchFamily="18" charset="77"/>
              </a:rPr>
              <a:t>Supports data rates close to the Shannon limit in Gaussian channels</a:t>
            </a:r>
          </a:p>
          <a:p>
            <a:endParaRPr lang="en-US" sz="2400" dirty="0">
              <a:latin typeface="Rockwell" panose="02060603020205020403" pitchFamily="18" charset="77"/>
            </a:endParaRPr>
          </a:p>
          <a:p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latin typeface="Rockwell" panose="02060603020205020403" pitchFamily="18" charset="77"/>
              </a:rPr>
              <a:t>Popularity: </a:t>
            </a:r>
            <a:r>
              <a:rPr lang="en-US" sz="2400" dirty="0">
                <a:latin typeface="Rockwell" panose="02060603020205020403" pitchFamily="18" charset="77"/>
              </a:rPr>
              <a:t>5G-NR, DVB-S/S2, 802.11, Near-Earth, Deep space</a:t>
            </a:r>
          </a:p>
          <a:p>
            <a:endParaRPr lang="en-US" sz="2400" dirty="0">
              <a:latin typeface="Rockwell" panose="02060603020205020403" pitchFamily="18" charset="77"/>
            </a:endParaRPr>
          </a:p>
          <a:p>
            <a:endParaRPr lang="en-US" sz="2400" dirty="0">
              <a:latin typeface="Rockwell" panose="02060603020205020403" pitchFamily="18" charset="77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Rockwell" panose="02060603020205020403" pitchFamily="18" charset="77"/>
              </a:rPr>
              <a:t>​</a:t>
            </a:r>
            <a:r>
              <a:rPr lang="en-US" sz="2400" b="1" dirty="0">
                <a:latin typeface="Rockwell" panose="02060603020205020403" pitchFamily="18" charset="77"/>
              </a:rPr>
              <a:t> Light-Weight Encoding</a:t>
            </a:r>
            <a:r>
              <a:rPr lang="en-US" sz="2400" dirty="0">
                <a:latin typeface="Rockwell" panose="02060603020205020403" pitchFamily="18" charset="77"/>
              </a:rPr>
              <a:t>: Same as Hamming codes, only XOR operation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7FC0CE7-19BB-13F1-6D9B-E475D3C9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0534B-DAF1-8B34-785F-290033FB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CFD83-C83F-8196-C325-15BB17DCC4CD}"/>
              </a:ext>
            </a:extLst>
          </p:cNvPr>
          <p:cNvSpPr txBox="1"/>
          <p:nvPr/>
        </p:nvSpPr>
        <p:spPr>
          <a:xfrm>
            <a:off x="736917" y="6099452"/>
            <a:ext cx="9794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ckwell" panose="02060603020205020403" pitchFamily="18" charset="77"/>
              </a:rPr>
              <a:t>[4] </a:t>
            </a:r>
            <a:r>
              <a:rPr lang="en-US" sz="1600" dirty="0" err="1">
                <a:latin typeface="Rockwell" panose="02060603020205020403" pitchFamily="18" charset="77"/>
              </a:rPr>
              <a:t>Srikar</a:t>
            </a:r>
            <a:r>
              <a:rPr lang="en-US" sz="1600" dirty="0">
                <a:latin typeface="Rockwell" panose="02060603020205020403" pitchFamily="18" charset="77"/>
              </a:rPr>
              <a:t> Kasi and Kyle Jamieson. Towards quantum belief propagation for LDPC decoding in wireless networks. In ACM MobiCom, 2020.</a:t>
            </a:r>
          </a:p>
        </p:txBody>
      </p:sp>
    </p:spTree>
    <p:extLst>
      <p:ext uri="{BB962C8B-B14F-4D97-AF65-F5344CB8AC3E}">
        <p14:creationId xmlns:p14="http://schemas.microsoft.com/office/powerpoint/2010/main" val="422066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4676273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Design of LLDPC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41478B1-DF79-80DC-3C0C-4A572815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C37283-C935-9A7D-7604-98C9223E97AB}"/>
              </a:ext>
            </a:extLst>
          </p:cNvPr>
          <p:cNvSpPr txBox="1"/>
          <p:nvPr/>
        </p:nvSpPr>
        <p:spPr>
          <a:xfrm>
            <a:off x="1871729" y="2521059"/>
            <a:ext cx="8448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Rockwell" panose="02060603020205020403" pitchFamily="18" charset="77"/>
              </a:rPr>
              <a:t>LLDPC</a:t>
            </a:r>
          </a:p>
          <a:p>
            <a:r>
              <a:rPr lang="en-US" sz="4000" dirty="0">
                <a:latin typeface="Rockwell" panose="02060603020205020403" pitchFamily="18" charset="77"/>
              </a:rPr>
              <a:t>Integrating </a:t>
            </a:r>
            <a:r>
              <a:rPr lang="en-US" sz="4000" b="1" dirty="0">
                <a:latin typeface="Rockwell" panose="02060603020205020403" pitchFamily="18" charset="77"/>
              </a:rPr>
              <a:t>LDPC</a:t>
            </a:r>
            <a:r>
              <a:rPr lang="en-US" sz="4000" dirty="0">
                <a:latin typeface="Rockwell" panose="02060603020205020403" pitchFamily="18" charset="77"/>
              </a:rPr>
              <a:t> Codes into </a:t>
            </a:r>
            <a:r>
              <a:rPr lang="en-US" sz="4000" b="1" dirty="0">
                <a:latin typeface="Rockwell" panose="02060603020205020403" pitchFamily="18" charset="77"/>
              </a:rPr>
              <a:t>L</a:t>
            </a:r>
            <a:r>
              <a:rPr lang="en-US" sz="4000" dirty="0">
                <a:latin typeface="Rockwell" panose="02060603020205020403" pitchFamily="18" charset="77"/>
              </a:rPr>
              <a:t>oRa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88B887-84A6-9981-34B5-61B3A0C5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3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41" y="263314"/>
            <a:ext cx="5617723" cy="99060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Rockwell" panose="02060603020205020403" pitchFamily="18" charset="77"/>
              </a:rPr>
              <a:t>LDPC Codes </a:t>
            </a:r>
            <a:r>
              <a:rPr lang="en-US" sz="4400" dirty="0">
                <a:latin typeface="Rockwell" panose="02060603020205020403" pitchFamily="18" charset="77"/>
              </a:rPr>
              <a:t>Primer</a:t>
            </a:r>
            <a:endParaRPr lang="en-US" dirty="0">
              <a:latin typeface="Rockwell" panose="02060603020205020403" pitchFamily="18" charset="7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15042" y="1599930"/>
            <a:ext cx="4874278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Encoding - XOR Operation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22932B-A2EC-D7B8-4476-BC9973F94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840672"/>
              </p:ext>
            </p:extLst>
          </p:nvPr>
        </p:nvGraphicFramePr>
        <p:xfrm>
          <a:off x="5009155" y="3517347"/>
          <a:ext cx="64375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3750">
                  <a:extLst>
                    <a:ext uri="{9D8B030D-6E8A-4147-A177-3AD203B41FA5}">
                      <a16:colId xmlns:a16="http://schemas.microsoft.com/office/drawing/2014/main" val="1219006265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844523999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660246868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3190341826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4279759825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2405964259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4122315975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2817370176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2395718077"/>
                    </a:ext>
                  </a:extLst>
                </a:gridCol>
                <a:gridCol w="643750">
                  <a:extLst>
                    <a:ext uri="{9D8B030D-6E8A-4147-A177-3AD203B41FA5}">
                      <a16:colId xmlns:a16="http://schemas.microsoft.com/office/drawing/2014/main" val="1989528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Rockwell" panose="02060603020205020403" pitchFamily="18" charset="77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Rockwell" panose="02060603020205020403" pitchFamily="18" charset="77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Rockwell" panose="02060603020205020403" pitchFamily="18" charset="77"/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Rockwell" panose="02060603020205020403" pitchFamily="18" charset="77"/>
                        </a:rPr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Rockwell" panose="02060603020205020403" pitchFamily="18" charset="77"/>
                        </a:rPr>
                        <a:t>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Rockwell" panose="02060603020205020403" pitchFamily="18" charset="77"/>
                        </a:rPr>
                        <a:t>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Rockwell" panose="02060603020205020403" pitchFamily="18" charset="77"/>
                        </a:rPr>
                        <a:t>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Rockwell" panose="02060603020205020403" pitchFamily="18" charset="77"/>
                        </a:rPr>
                        <a:t>b8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Rockwell" panose="02060603020205020403" pitchFamily="18" charset="77"/>
                        </a:rPr>
                        <a:t>b9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Rockwell" panose="02060603020205020403" pitchFamily="18" charset="77"/>
                        </a:rPr>
                        <a:t>b10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67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92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2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77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83985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D4F152-ACE9-11A9-917B-F429CBBAD967}"/>
                  </a:ext>
                </a:extLst>
              </p:cNvPr>
              <p:cNvSpPr txBox="1"/>
              <p:nvPr/>
            </p:nvSpPr>
            <p:spPr>
              <a:xfrm>
                <a:off x="1061202" y="3955093"/>
                <a:ext cx="3072572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3⊕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𝐛𝟕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4⊕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5⊕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6⊕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𝐛𝟖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4⊕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𝐛𝟗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5⊕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𝐛𝟏𝟎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b="1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D4F152-ACE9-11A9-917B-F429CBBAD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02" y="3955093"/>
                <a:ext cx="3072572" cy="1387431"/>
              </a:xfrm>
              <a:prstGeom prst="rect">
                <a:avLst/>
              </a:prstGeom>
              <a:blipFill>
                <a:blip r:embed="rId3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351566-1EE3-5566-53BD-7F08B8151E5E}"/>
                  </a:ext>
                </a:extLst>
              </p:cNvPr>
              <p:cNvSpPr txBox="1"/>
              <p:nvPr/>
            </p:nvSpPr>
            <p:spPr>
              <a:xfrm>
                <a:off x="971706" y="2228161"/>
                <a:ext cx="42864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Payload bits: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351566-1EE3-5566-53BD-7F08B8151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06" y="2228161"/>
                <a:ext cx="4286430" cy="369332"/>
              </a:xfrm>
              <a:prstGeom prst="rect">
                <a:avLst/>
              </a:prstGeom>
              <a:blipFill>
                <a:blip r:embed="rId4"/>
                <a:stretch>
                  <a:fillRect l="-4425" t="-2333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EF227F-042E-B37E-28DE-5B16AAB12FCC}"/>
                  </a:ext>
                </a:extLst>
              </p:cNvPr>
              <p:cNvSpPr txBox="1"/>
              <p:nvPr/>
            </p:nvSpPr>
            <p:spPr>
              <a:xfrm>
                <a:off x="971706" y="2762172"/>
                <a:ext cx="63099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Encoded bits: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𝐛𝟕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𝐛𝟖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𝐛𝟗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𝐛𝟏𝟎</m:t>
                        </m:r>
                      </m:e>
                    </m:d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EF227F-042E-B37E-28DE-5B16AAB12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06" y="2762172"/>
                <a:ext cx="6309997" cy="369332"/>
              </a:xfrm>
              <a:prstGeom prst="rect">
                <a:avLst/>
              </a:prstGeom>
              <a:blipFill>
                <a:blip r:embed="rId5"/>
                <a:stretch>
                  <a:fillRect l="-3012" t="-2333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E8C7EB-B741-9037-E0D3-093F9FEAD623}"/>
                  </a:ext>
                </a:extLst>
              </p:cNvPr>
              <p:cNvSpPr txBox="1"/>
              <p:nvPr/>
            </p:nvSpPr>
            <p:spPr>
              <a:xfrm>
                <a:off x="1061202" y="3955093"/>
                <a:ext cx="2855269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𝐛𝟕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4⊕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5⊕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𝐛𝟖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𝐛𝟗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2⊕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𝐛𝟏𝟎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b="1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E8C7EB-B741-9037-E0D3-093F9FEAD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02" y="3955093"/>
                <a:ext cx="2855269" cy="1387431"/>
              </a:xfrm>
              <a:prstGeom prst="rect">
                <a:avLst/>
              </a:prstGeom>
              <a:blipFill>
                <a:blip r:embed="rId6"/>
                <a:stretch>
                  <a:fillRect r="-442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E32C8F57-365C-D829-87A5-8308CA3F93EA}"/>
              </a:ext>
            </a:extLst>
          </p:cNvPr>
          <p:cNvSpPr/>
          <p:nvPr/>
        </p:nvSpPr>
        <p:spPr>
          <a:xfrm>
            <a:off x="3340527" y="4028236"/>
            <a:ext cx="620388" cy="1281764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36D0B2F-31B2-2F7A-846B-C6E0574AE218}"/>
              </a:ext>
            </a:extLst>
          </p:cNvPr>
          <p:cNvCxnSpPr>
            <a:cxnSpLocks/>
          </p:cNvCxnSpPr>
          <p:nvPr/>
        </p:nvCxnSpPr>
        <p:spPr>
          <a:xfrm flipV="1">
            <a:off x="4099664" y="4094596"/>
            <a:ext cx="989655" cy="1145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638B23E-6F54-D330-C62A-CFACEC0EAA74}"/>
              </a:ext>
            </a:extLst>
          </p:cNvPr>
          <p:cNvSpPr txBox="1"/>
          <p:nvPr/>
        </p:nvSpPr>
        <p:spPr>
          <a:xfrm>
            <a:off x="6421659" y="5718970"/>
            <a:ext cx="325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Parity-check matrix </a:t>
            </a:r>
            <a:r>
              <a:rPr lang="en-US" sz="2400" b="1" dirty="0">
                <a:latin typeface="Rockwell" panose="02060603020205020403" pitchFamily="18" charset="77"/>
              </a:rPr>
              <a:t>H</a:t>
            </a: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51BDA52F-A5EB-ECD7-29EC-E66F264B5365}"/>
              </a:ext>
            </a:extLst>
          </p:cNvPr>
          <p:cNvCxnSpPr>
            <a:cxnSpLocks/>
          </p:cNvCxnSpPr>
          <p:nvPr/>
        </p:nvCxnSpPr>
        <p:spPr>
          <a:xfrm rot="5400000">
            <a:off x="2654017" y="4448525"/>
            <a:ext cx="1322379" cy="400569"/>
          </a:xfrm>
          <a:prstGeom prst="curvedConnector3">
            <a:avLst>
              <a:gd name="adj1" fmla="val -15855"/>
            </a:avLst>
          </a:prstGeom>
          <a:ln w="50800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8CCD0333-E7CB-C396-6049-88439F3CD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6C4C8-9C6B-02DC-EFA9-E3EEB48D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4CE939-F24F-2D39-4586-C7874B908CED}"/>
              </a:ext>
            </a:extLst>
          </p:cNvPr>
          <p:cNvCxnSpPr>
            <a:cxnSpLocks/>
          </p:cNvCxnSpPr>
          <p:nvPr/>
        </p:nvCxnSpPr>
        <p:spPr>
          <a:xfrm>
            <a:off x="4099664" y="4524495"/>
            <a:ext cx="989655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E6BEDB-29EC-4798-D336-8AEC895CBE29}"/>
              </a:ext>
            </a:extLst>
          </p:cNvPr>
          <p:cNvCxnSpPr>
            <a:cxnSpLocks/>
          </p:cNvCxnSpPr>
          <p:nvPr/>
        </p:nvCxnSpPr>
        <p:spPr>
          <a:xfrm>
            <a:off x="4088266" y="4838606"/>
            <a:ext cx="1001053" cy="6692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3B91E2-D2AA-0CFF-EA4D-41BB9B937E5F}"/>
              </a:ext>
            </a:extLst>
          </p:cNvPr>
          <p:cNvCxnSpPr>
            <a:cxnSpLocks/>
          </p:cNvCxnSpPr>
          <p:nvPr/>
        </p:nvCxnSpPr>
        <p:spPr>
          <a:xfrm>
            <a:off x="4099664" y="5164174"/>
            <a:ext cx="989655" cy="14582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E340FCDB-B2AE-7E55-2857-54D51971E0D5}"/>
              </a:ext>
            </a:extLst>
          </p:cNvPr>
          <p:cNvSpPr/>
          <p:nvPr/>
        </p:nvSpPr>
        <p:spPr>
          <a:xfrm>
            <a:off x="1290420" y="4709110"/>
            <a:ext cx="377371" cy="471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2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1"/>
      <p:bldP spid="22" grpId="0" animBg="1"/>
      <p:bldP spid="22" grpId="1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31C6482A-9041-D2F3-407E-1592A86D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41" y="263314"/>
            <a:ext cx="5738403" cy="99060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Rockwell" panose="02060603020205020403" pitchFamily="18" charset="77"/>
              </a:rPr>
              <a:t>LDPC Codes </a:t>
            </a:r>
            <a:r>
              <a:rPr lang="en-US" sz="4400" dirty="0">
                <a:latin typeface="Rockwell" panose="02060603020205020403" pitchFamily="18" charset="77"/>
              </a:rPr>
              <a:t>Primer</a:t>
            </a:r>
            <a:endParaRPr lang="en-US" dirty="0">
              <a:latin typeface="Rockwell" panose="02060603020205020403" pitchFamily="18" charset="7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0E7E17-7773-D4DC-3817-7C68517C271E}"/>
              </a:ext>
            </a:extLst>
          </p:cNvPr>
          <p:cNvGrpSpPr/>
          <p:nvPr/>
        </p:nvGrpSpPr>
        <p:grpSpPr>
          <a:xfrm>
            <a:off x="2981345" y="4606466"/>
            <a:ext cx="563217" cy="470452"/>
            <a:chOff x="2981345" y="4606466"/>
            <a:chExt cx="563217" cy="4704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10AB2D7-983A-1209-F642-C0E40C220A90}"/>
                </a:ext>
              </a:extLst>
            </p:cNvPr>
            <p:cNvSpPr/>
            <p:nvPr/>
          </p:nvSpPr>
          <p:spPr>
            <a:xfrm>
              <a:off x="2981345" y="4606466"/>
              <a:ext cx="563217" cy="4704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FC36B35-3360-E6C9-9E62-366F54E87C0E}"/>
                    </a:ext>
                  </a:extLst>
                </p:cNvPr>
                <p:cNvSpPr txBox="1"/>
                <p:nvPr/>
              </p:nvSpPr>
              <p:spPr>
                <a:xfrm>
                  <a:off x="3059403" y="4613920"/>
                  <a:ext cx="4022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5478659-582F-8E98-E449-8658019E6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403" y="4613920"/>
                  <a:ext cx="40229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4242" r="-606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9631C3-5503-5E64-11A7-B5C835730D7E}"/>
              </a:ext>
            </a:extLst>
          </p:cNvPr>
          <p:cNvGrpSpPr/>
          <p:nvPr/>
        </p:nvGrpSpPr>
        <p:grpSpPr>
          <a:xfrm>
            <a:off x="4233675" y="4606466"/>
            <a:ext cx="563217" cy="470452"/>
            <a:chOff x="4233675" y="4606466"/>
            <a:chExt cx="563217" cy="47045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80A8441-A635-D223-9878-1A0DE2F2C8C4}"/>
                </a:ext>
              </a:extLst>
            </p:cNvPr>
            <p:cNvSpPr/>
            <p:nvPr/>
          </p:nvSpPr>
          <p:spPr>
            <a:xfrm>
              <a:off x="4233675" y="4606466"/>
              <a:ext cx="563217" cy="4704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F307EAE-268F-FBF5-4118-3119E8FB6535}"/>
                    </a:ext>
                  </a:extLst>
                </p:cNvPr>
                <p:cNvSpPr txBox="1"/>
                <p:nvPr/>
              </p:nvSpPr>
              <p:spPr>
                <a:xfrm>
                  <a:off x="4340136" y="4618610"/>
                  <a:ext cx="4022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1FDB846-6BE8-A866-011B-C686CEC46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0136" y="4618610"/>
                  <a:ext cx="40229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4242" r="-606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9881C5C-B9EC-0518-E9BF-90ABD96A410C}"/>
              </a:ext>
            </a:extLst>
          </p:cNvPr>
          <p:cNvGrpSpPr/>
          <p:nvPr/>
        </p:nvGrpSpPr>
        <p:grpSpPr>
          <a:xfrm>
            <a:off x="5486004" y="4584655"/>
            <a:ext cx="563217" cy="470452"/>
            <a:chOff x="5980175" y="2384563"/>
            <a:chExt cx="563217" cy="47045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143C64-31B2-0ADB-7680-08222B0C396E}"/>
                </a:ext>
              </a:extLst>
            </p:cNvPr>
            <p:cNvSpPr/>
            <p:nvPr/>
          </p:nvSpPr>
          <p:spPr>
            <a:xfrm>
              <a:off x="5980175" y="2384563"/>
              <a:ext cx="563217" cy="4704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5851705-2500-53ED-E6D9-F947808EDC60}"/>
                    </a:ext>
                  </a:extLst>
                </p:cNvPr>
                <p:cNvSpPr txBox="1"/>
                <p:nvPr/>
              </p:nvSpPr>
              <p:spPr>
                <a:xfrm>
                  <a:off x="6045326" y="2413828"/>
                  <a:ext cx="4022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13F3832-1848-4094-4869-51391E4C4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5326" y="2413828"/>
                  <a:ext cx="40229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5000" r="-62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2B6AF3-351E-044F-5EED-F2D51C54E9BB}"/>
              </a:ext>
            </a:extLst>
          </p:cNvPr>
          <p:cNvGrpSpPr/>
          <p:nvPr/>
        </p:nvGrpSpPr>
        <p:grpSpPr>
          <a:xfrm>
            <a:off x="1344892" y="6038503"/>
            <a:ext cx="470453" cy="470452"/>
            <a:chOff x="1344892" y="6038503"/>
            <a:chExt cx="470453" cy="47045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6F343C8-D6BA-7581-7FE5-50543C5637B3}"/>
                </a:ext>
              </a:extLst>
            </p:cNvPr>
            <p:cNvSpPr/>
            <p:nvPr/>
          </p:nvSpPr>
          <p:spPr>
            <a:xfrm>
              <a:off x="1344892" y="6038503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345C3AF-2FA1-3836-C4D5-E4B0D322BE07}"/>
                    </a:ext>
                  </a:extLst>
                </p:cNvPr>
                <p:cNvSpPr txBox="1"/>
                <p:nvPr/>
              </p:nvSpPr>
              <p:spPr>
                <a:xfrm>
                  <a:off x="1396756" y="6078019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345C3AF-2FA1-3836-C4D5-E4B0D322B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6756" y="6078019"/>
                  <a:ext cx="41671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EA5537-CEA7-BBC0-47F6-C43F0371E77B}"/>
              </a:ext>
            </a:extLst>
          </p:cNvPr>
          <p:cNvGrpSpPr/>
          <p:nvPr/>
        </p:nvGrpSpPr>
        <p:grpSpPr>
          <a:xfrm>
            <a:off x="2143335" y="6038503"/>
            <a:ext cx="470453" cy="470452"/>
            <a:chOff x="2143335" y="6038503"/>
            <a:chExt cx="470453" cy="47045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7411288-7680-70E3-670D-5BD270FE864D}"/>
                </a:ext>
              </a:extLst>
            </p:cNvPr>
            <p:cNvSpPr/>
            <p:nvPr/>
          </p:nvSpPr>
          <p:spPr>
            <a:xfrm>
              <a:off x="2143335" y="6038503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7C39130-EA18-8A94-4FAE-72DA329730E1}"/>
                    </a:ext>
                  </a:extLst>
                </p:cNvPr>
                <p:cNvSpPr txBox="1"/>
                <p:nvPr/>
              </p:nvSpPr>
              <p:spPr>
                <a:xfrm>
                  <a:off x="2180169" y="6077471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7C39130-EA18-8A94-4FAE-72DA32973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169" y="6077471"/>
                  <a:ext cx="41671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6EB46C-B115-259F-C8EF-131DCE65C784}"/>
              </a:ext>
            </a:extLst>
          </p:cNvPr>
          <p:cNvGrpSpPr/>
          <p:nvPr/>
        </p:nvGrpSpPr>
        <p:grpSpPr>
          <a:xfrm>
            <a:off x="2941778" y="6032429"/>
            <a:ext cx="470453" cy="470452"/>
            <a:chOff x="2941778" y="6032429"/>
            <a:chExt cx="470453" cy="47045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21B82A0-74B7-A6E8-7229-717C8F07BF11}"/>
                </a:ext>
              </a:extLst>
            </p:cNvPr>
            <p:cNvSpPr/>
            <p:nvPr/>
          </p:nvSpPr>
          <p:spPr>
            <a:xfrm>
              <a:off x="2941778" y="6032429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B535B4E7-F782-4EC5-7931-A0CC6A0CA507}"/>
                    </a:ext>
                  </a:extLst>
                </p:cNvPr>
                <p:cNvSpPr txBox="1"/>
                <p:nvPr/>
              </p:nvSpPr>
              <p:spPr>
                <a:xfrm>
                  <a:off x="2975057" y="6077418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B535B4E7-F782-4EC5-7931-A0CC6A0CA5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5057" y="6077418"/>
                  <a:ext cx="41671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8182" r="-606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24BAC0-D7DD-743B-1CCD-B1561DC02E99}"/>
              </a:ext>
            </a:extLst>
          </p:cNvPr>
          <p:cNvGrpSpPr/>
          <p:nvPr/>
        </p:nvGrpSpPr>
        <p:grpSpPr>
          <a:xfrm>
            <a:off x="3744707" y="6039883"/>
            <a:ext cx="470453" cy="470452"/>
            <a:chOff x="3744707" y="6039883"/>
            <a:chExt cx="470453" cy="47045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1868540-3548-1343-C6EF-D6DC65C7D352}"/>
                </a:ext>
              </a:extLst>
            </p:cNvPr>
            <p:cNvSpPr/>
            <p:nvPr/>
          </p:nvSpPr>
          <p:spPr>
            <a:xfrm>
              <a:off x="3744707" y="6039883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2251DC7-39A4-4191-168F-42DAE4AD80C2}"/>
                    </a:ext>
                  </a:extLst>
                </p:cNvPr>
                <p:cNvSpPr txBox="1"/>
                <p:nvPr/>
              </p:nvSpPr>
              <p:spPr>
                <a:xfrm>
                  <a:off x="3780049" y="6077418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2251DC7-39A4-4191-168F-42DAE4AD8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049" y="6077418"/>
                  <a:ext cx="41671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61D153-C055-3925-4907-F359BA35C389}"/>
              </a:ext>
            </a:extLst>
          </p:cNvPr>
          <p:cNvGrpSpPr/>
          <p:nvPr/>
        </p:nvGrpSpPr>
        <p:grpSpPr>
          <a:xfrm>
            <a:off x="4547637" y="6039883"/>
            <a:ext cx="470453" cy="470452"/>
            <a:chOff x="4547637" y="6039883"/>
            <a:chExt cx="470453" cy="47045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09CFE71-5051-992A-112D-62AC26A1D406}"/>
                </a:ext>
              </a:extLst>
            </p:cNvPr>
            <p:cNvSpPr/>
            <p:nvPr/>
          </p:nvSpPr>
          <p:spPr>
            <a:xfrm>
              <a:off x="4547637" y="6039883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D6E3E361-8F28-64E0-9B34-9955B3381572}"/>
                    </a:ext>
                  </a:extLst>
                </p:cNvPr>
                <p:cNvSpPr txBox="1"/>
                <p:nvPr/>
              </p:nvSpPr>
              <p:spPr>
                <a:xfrm>
                  <a:off x="4580917" y="6071374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D6E3E361-8F28-64E0-9B34-9955B33815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917" y="6071374"/>
                  <a:ext cx="41671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17F8E10-3B81-71DD-A92D-C905152489F8}"/>
              </a:ext>
            </a:extLst>
          </p:cNvPr>
          <p:cNvGrpSpPr/>
          <p:nvPr/>
        </p:nvGrpSpPr>
        <p:grpSpPr>
          <a:xfrm>
            <a:off x="5350567" y="6026858"/>
            <a:ext cx="470453" cy="470452"/>
            <a:chOff x="6776960" y="3990561"/>
            <a:chExt cx="470453" cy="47045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7B2C123-3437-A1EC-C14C-060F275D645F}"/>
                </a:ext>
              </a:extLst>
            </p:cNvPr>
            <p:cNvSpPr/>
            <p:nvPr/>
          </p:nvSpPr>
          <p:spPr>
            <a:xfrm>
              <a:off x="6776960" y="3990561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4AECC14-22EA-398B-E095-FDB21C602725}"/>
                    </a:ext>
                  </a:extLst>
                </p:cNvPr>
                <p:cNvSpPr txBox="1"/>
                <p:nvPr/>
              </p:nvSpPr>
              <p:spPr>
                <a:xfrm>
                  <a:off x="6814456" y="4043169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231F16E-51F7-6BDF-4671-614CF5CD37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456" y="4043169"/>
                  <a:ext cx="416716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5152" r="-606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0A02861-2326-B414-B80B-9F7B17E3DCFE}"/>
              </a:ext>
            </a:extLst>
          </p:cNvPr>
          <p:cNvGrpSpPr/>
          <p:nvPr/>
        </p:nvGrpSpPr>
        <p:grpSpPr>
          <a:xfrm>
            <a:off x="8596812" y="6039776"/>
            <a:ext cx="551369" cy="470452"/>
            <a:chOff x="7728820" y="4027052"/>
            <a:chExt cx="551369" cy="470452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2434B32-4F32-8222-E3D8-561F44BBEB2F}"/>
                </a:ext>
              </a:extLst>
            </p:cNvPr>
            <p:cNvSpPr/>
            <p:nvPr/>
          </p:nvSpPr>
          <p:spPr>
            <a:xfrm>
              <a:off x="7763549" y="4027052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63DBEF0-2570-6FEE-8EC6-13C6B631C3C7}"/>
                    </a:ext>
                  </a:extLst>
                </p:cNvPr>
                <p:cNvSpPr txBox="1"/>
                <p:nvPr/>
              </p:nvSpPr>
              <p:spPr>
                <a:xfrm>
                  <a:off x="7728820" y="4053761"/>
                  <a:ext cx="55136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B9F8DCE-6A52-9C67-4CFB-F0E40A788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20" y="4053761"/>
                  <a:ext cx="551369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1111" r="-222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1777E02-90B7-43BA-4464-272A10D1CE98}"/>
              </a:ext>
            </a:extLst>
          </p:cNvPr>
          <p:cNvGrpSpPr/>
          <p:nvPr/>
        </p:nvGrpSpPr>
        <p:grpSpPr>
          <a:xfrm>
            <a:off x="7759355" y="6038503"/>
            <a:ext cx="470453" cy="470452"/>
            <a:chOff x="7763549" y="4027052"/>
            <a:chExt cx="470453" cy="4704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AAA2B04-E296-74AF-4661-790F0A48DD91}"/>
                </a:ext>
              </a:extLst>
            </p:cNvPr>
            <p:cNvSpPr/>
            <p:nvPr/>
          </p:nvSpPr>
          <p:spPr>
            <a:xfrm>
              <a:off x="7763549" y="4027052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CCDBBF2F-65E5-D974-ECD0-4FF5F3FBC485}"/>
                    </a:ext>
                  </a:extLst>
                </p:cNvPr>
                <p:cNvSpPr txBox="1"/>
                <p:nvPr/>
              </p:nvSpPr>
              <p:spPr>
                <a:xfrm>
                  <a:off x="7801045" y="4079660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8E68B9F-B5D6-26B7-E69D-7CD6489C8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045" y="4079660"/>
                  <a:ext cx="41671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6992EEE-3F5D-9C79-AE05-0FDDB5D4ABAB}"/>
              </a:ext>
            </a:extLst>
          </p:cNvPr>
          <p:cNvGrpSpPr/>
          <p:nvPr/>
        </p:nvGrpSpPr>
        <p:grpSpPr>
          <a:xfrm>
            <a:off x="6959691" y="6038503"/>
            <a:ext cx="470453" cy="470452"/>
            <a:chOff x="7763549" y="4027052"/>
            <a:chExt cx="470453" cy="470452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FEC08A7-8706-8A7A-01FE-576582A52080}"/>
                </a:ext>
              </a:extLst>
            </p:cNvPr>
            <p:cNvSpPr/>
            <p:nvPr/>
          </p:nvSpPr>
          <p:spPr>
            <a:xfrm>
              <a:off x="7763549" y="4027052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0B0CE86-41D4-84E6-1E60-C636E22E0C89}"/>
                    </a:ext>
                  </a:extLst>
                </p:cNvPr>
                <p:cNvSpPr txBox="1"/>
                <p:nvPr/>
              </p:nvSpPr>
              <p:spPr>
                <a:xfrm>
                  <a:off x="7801045" y="4079660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DCBDA55-1060-D819-AB0A-94C2F290E3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045" y="4079660"/>
                  <a:ext cx="416716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8182" r="-606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0B15F61-B670-7400-CAB4-508FA6468CAF}"/>
              </a:ext>
            </a:extLst>
          </p:cNvPr>
          <p:cNvGrpSpPr/>
          <p:nvPr/>
        </p:nvGrpSpPr>
        <p:grpSpPr>
          <a:xfrm>
            <a:off x="6153496" y="6038503"/>
            <a:ext cx="470453" cy="470452"/>
            <a:chOff x="7763549" y="4027052"/>
            <a:chExt cx="470453" cy="470452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B65B61BE-86FB-78CD-9870-4CD607AF9849}"/>
                </a:ext>
              </a:extLst>
            </p:cNvPr>
            <p:cNvSpPr/>
            <p:nvPr/>
          </p:nvSpPr>
          <p:spPr>
            <a:xfrm>
              <a:off x="7763549" y="4027052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843E063-F18E-B495-20C1-C2E3E22AFA53}"/>
                    </a:ext>
                  </a:extLst>
                </p:cNvPr>
                <p:cNvSpPr txBox="1"/>
                <p:nvPr/>
              </p:nvSpPr>
              <p:spPr>
                <a:xfrm>
                  <a:off x="7801045" y="4079660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02D5B99-4D6F-CF83-519A-EC2861490F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045" y="4079660"/>
                  <a:ext cx="416716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17647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A7D27F7-2B80-6F60-8D11-76E7DE01E2FD}"/>
              </a:ext>
            </a:extLst>
          </p:cNvPr>
          <p:cNvGrpSpPr/>
          <p:nvPr/>
        </p:nvGrpSpPr>
        <p:grpSpPr>
          <a:xfrm>
            <a:off x="6742761" y="4583341"/>
            <a:ext cx="563217" cy="470452"/>
            <a:chOff x="5980175" y="2384563"/>
            <a:chExt cx="563217" cy="470452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E03C473-68A2-3D50-51EA-96FEAA3EC441}"/>
                </a:ext>
              </a:extLst>
            </p:cNvPr>
            <p:cNvSpPr/>
            <p:nvPr/>
          </p:nvSpPr>
          <p:spPr>
            <a:xfrm>
              <a:off x="5980175" y="2384563"/>
              <a:ext cx="563217" cy="4704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E4B1FDAC-4FF6-95E7-27B6-A22DD270E29C}"/>
                    </a:ext>
                  </a:extLst>
                </p:cNvPr>
                <p:cNvSpPr txBox="1"/>
                <p:nvPr/>
              </p:nvSpPr>
              <p:spPr>
                <a:xfrm>
                  <a:off x="6045326" y="2413828"/>
                  <a:ext cx="4022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EC19422-4885-FD9B-1FB6-C2818759FF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5326" y="2413828"/>
                  <a:ext cx="402290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25000" r="-62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13" name="Table 5">
            <a:extLst>
              <a:ext uri="{FF2B5EF4-FFF2-40B4-BE49-F238E27FC236}">
                <a16:creationId xmlns:a16="http://schemas.microsoft.com/office/drawing/2014/main" id="{C0F62331-BF72-4037-0320-C4B23AC1F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763248"/>
              </p:ext>
            </p:extLst>
          </p:nvPr>
        </p:nvGraphicFramePr>
        <p:xfrm>
          <a:off x="5190050" y="2239252"/>
          <a:ext cx="632543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2543">
                  <a:extLst>
                    <a:ext uri="{9D8B030D-6E8A-4147-A177-3AD203B41FA5}">
                      <a16:colId xmlns:a16="http://schemas.microsoft.com/office/drawing/2014/main" val="1219006265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844523999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660246868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3190341826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4279759825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2405964259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4122315975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2817370176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2395718077"/>
                    </a:ext>
                  </a:extLst>
                </a:gridCol>
                <a:gridCol w="632543">
                  <a:extLst>
                    <a:ext uri="{9D8B030D-6E8A-4147-A177-3AD203B41FA5}">
                      <a16:colId xmlns:a16="http://schemas.microsoft.com/office/drawing/2014/main" val="1989528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Rockwell" panose="02060603020205020403" pitchFamily="18" charset="77"/>
                        </a:rPr>
                        <a:t>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Rockwell" panose="02060603020205020403" pitchFamily="18" charset="77"/>
                        </a:rPr>
                        <a:t>b8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Rockwell" panose="02060603020205020403" pitchFamily="18" charset="77"/>
                        </a:rPr>
                        <a:t>b9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Rockwell" panose="02060603020205020403" pitchFamily="18" charset="77"/>
                        </a:rPr>
                        <a:t>b10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67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92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2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77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Rockwell" panose="02060603020205020403" pitchFamily="18" charset="77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839857"/>
                  </a:ext>
                </a:extLst>
              </a:tr>
            </a:tbl>
          </a:graphicData>
        </a:graphic>
      </p:graphicFrame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E46A984-8C72-41D3-B61C-7E87A606A987}"/>
              </a:ext>
            </a:extLst>
          </p:cNvPr>
          <p:cNvCxnSpPr>
            <a:stCxn id="79" idx="0"/>
            <a:endCxn id="69" idx="2"/>
          </p:cNvCxnSpPr>
          <p:nvPr/>
        </p:nvCxnSpPr>
        <p:spPr>
          <a:xfrm flipV="1">
            <a:off x="1605114" y="5076918"/>
            <a:ext cx="1657840" cy="1001101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14D2DAE-FE17-C442-9019-EE30A3194D35}"/>
              </a:ext>
            </a:extLst>
          </p:cNvPr>
          <p:cNvCxnSpPr>
            <a:stCxn id="69" idx="2"/>
            <a:endCxn id="80" idx="0"/>
          </p:cNvCxnSpPr>
          <p:nvPr/>
        </p:nvCxnSpPr>
        <p:spPr>
          <a:xfrm flipH="1">
            <a:off x="2388527" y="5076918"/>
            <a:ext cx="874427" cy="1000553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EF72E4B-32D9-0468-1E02-D51F0B43419F}"/>
              </a:ext>
            </a:extLst>
          </p:cNvPr>
          <p:cNvCxnSpPr>
            <a:stCxn id="69" idx="2"/>
            <a:endCxn id="81" idx="0"/>
          </p:cNvCxnSpPr>
          <p:nvPr/>
        </p:nvCxnSpPr>
        <p:spPr>
          <a:xfrm flipH="1">
            <a:off x="3183415" y="5076918"/>
            <a:ext cx="79539" cy="1000500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4DF7F37-0CB0-43DB-797F-F56D0D12D0E1}"/>
              </a:ext>
            </a:extLst>
          </p:cNvPr>
          <p:cNvCxnSpPr>
            <a:stCxn id="69" idx="2"/>
            <a:endCxn id="109" idx="0"/>
          </p:cNvCxnSpPr>
          <p:nvPr/>
        </p:nvCxnSpPr>
        <p:spPr>
          <a:xfrm>
            <a:off x="3262954" y="5076918"/>
            <a:ext cx="3136396" cy="1014193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4E940D0-87EF-4876-6B16-AE76E1128433}"/>
              </a:ext>
            </a:extLst>
          </p:cNvPr>
          <p:cNvCxnSpPr>
            <a:stCxn id="74" idx="2"/>
            <a:endCxn id="84" idx="0"/>
          </p:cNvCxnSpPr>
          <p:nvPr/>
        </p:nvCxnSpPr>
        <p:spPr>
          <a:xfrm flipH="1">
            <a:off x="3988407" y="5076918"/>
            <a:ext cx="526877" cy="1000500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42B296C-1CF1-944F-8CE9-49C705A7B272}"/>
              </a:ext>
            </a:extLst>
          </p:cNvPr>
          <p:cNvCxnSpPr>
            <a:stCxn id="74" idx="2"/>
            <a:endCxn id="86" idx="0"/>
          </p:cNvCxnSpPr>
          <p:nvPr/>
        </p:nvCxnSpPr>
        <p:spPr>
          <a:xfrm>
            <a:off x="4515284" y="5076918"/>
            <a:ext cx="273991" cy="994456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02FE0F5-376B-348D-956C-8FAED28CD294}"/>
              </a:ext>
            </a:extLst>
          </p:cNvPr>
          <p:cNvCxnSpPr>
            <a:stCxn id="74" idx="2"/>
            <a:endCxn id="92" idx="0"/>
          </p:cNvCxnSpPr>
          <p:nvPr/>
        </p:nvCxnSpPr>
        <p:spPr>
          <a:xfrm>
            <a:off x="4515284" y="5076918"/>
            <a:ext cx="1081137" cy="1002548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F1C256C-6B73-936F-E4B8-D722F212FE9E}"/>
              </a:ext>
            </a:extLst>
          </p:cNvPr>
          <p:cNvCxnSpPr>
            <a:stCxn id="74" idx="2"/>
            <a:endCxn id="105" idx="0"/>
          </p:cNvCxnSpPr>
          <p:nvPr/>
        </p:nvCxnSpPr>
        <p:spPr>
          <a:xfrm>
            <a:off x="4515284" y="5076918"/>
            <a:ext cx="2679634" cy="961585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C159D4B-54A7-61E9-A4C2-40F8DE641FDA}"/>
              </a:ext>
            </a:extLst>
          </p:cNvPr>
          <p:cNvCxnSpPr>
            <a:cxnSpLocks/>
            <a:stCxn id="77" idx="2"/>
            <a:endCxn id="84" idx="0"/>
          </p:cNvCxnSpPr>
          <p:nvPr/>
        </p:nvCxnSpPr>
        <p:spPr>
          <a:xfrm flipH="1">
            <a:off x="3988407" y="5055107"/>
            <a:ext cx="1779206" cy="1022311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384DFCBB-87FE-6204-8545-318E602EEBF4}"/>
              </a:ext>
            </a:extLst>
          </p:cNvPr>
          <p:cNvCxnSpPr>
            <a:stCxn id="77" idx="2"/>
            <a:endCxn id="102" idx="0"/>
          </p:cNvCxnSpPr>
          <p:nvPr/>
        </p:nvCxnSpPr>
        <p:spPr>
          <a:xfrm>
            <a:off x="5767613" y="5055107"/>
            <a:ext cx="2226969" cy="983396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FBB6F92-D6FF-0A9C-8ADF-19E3BD36735B}"/>
              </a:ext>
            </a:extLst>
          </p:cNvPr>
          <p:cNvCxnSpPr>
            <a:cxnSpLocks/>
            <a:stCxn id="111" idx="2"/>
            <a:endCxn id="47" idx="0"/>
          </p:cNvCxnSpPr>
          <p:nvPr/>
        </p:nvCxnSpPr>
        <p:spPr>
          <a:xfrm flipH="1">
            <a:off x="2378562" y="5053793"/>
            <a:ext cx="4645808" cy="984710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8BAF7E9-7B8E-8FF4-8241-D10A3039AA33}"/>
              </a:ext>
            </a:extLst>
          </p:cNvPr>
          <p:cNvCxnSpPr>
            <a:stCxn id="111" idx="2"/>
            <a:endCxn id="86" idx="0"/>
          </p:cNvCxnSpPr>
          <p:nvPr/>
        </p:nvCxnSpPr>
        <p:spPr>
          <a:xfrm flipH="1">
            <a:off x="4789275" y="5053793"/>
            <a:ext cx="2235095" cy="1017581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D270A16-D5B9-2861-D537-C096387F7C12}"/>
              </a:ext>
            </a:extLst>
          </p:cNvPr>
          <p:cNvCxnSpPr>
            <a:stCxn id="111" idx="2"/>
            <a:endCxn id="98" idx="0"/>
          </p:cNvCxnSpPr>
          <p:nvPr/>
        </p:nvCxnSpPr>
        <p:spPr>
          <a:xfrm>
            <a:off x="7024370" y="5053793"/>
            <a:ext cx="1848127" cy="1012692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33EFF61-C895-8EC4-1317-511A463F6D0C}"/>
              </a:ext>
            </a:extLst>
          </p:cNvPr>
          <p:cNvSpPr/>
          <p:nvPr/>
        </p:nvSpPr>
        <p:spPr>
          <a:xfrm>
            <a:off x="5241944" y="2590193"/>
            <a:ext cx="6079200" cy="362529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56F9177-ABFB-850B-674B-C8A3E1C75293}"/>
              </a:ext>
            </a:extLst>
          </p:cNvPr>
          <p:cNvSpPr/>
          <p:nvPr/>
        </p:nvSpPr>
        <p:spPr>
          <a:xfrm>
            <a:off x="5241943" y="3333323"/>
            <a:ext cx="6079200" cy="362529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7C43F58-30B8-D3AA-C339-166842E51178}"/>
              </a:ext>
            </a:extLst>
          </p:cNvPr>
          <p:cNvSpPr/>
          <p:nvPr/>
        </p:nvSpPr>
        <p:spPr>
          <a:xfrm>
            <a:off x="5229712" y="3707403"/>
            <a:ext cx="6091431" cy="362529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954C71A-6159-7400-B9C0-F03570DD09DF}"/>
              </a:ext>
            </a:extLst>
          </p:cNvPr>
          <p:cNvSpPr/>
          <p:nvPr/>
        </p:nvSpPr>
        <p:spPr>
          <a:xfrm>
            <a:off x="5241944" y="2977529"/>
            <a:ext cx="6079200" cy="362529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6C377E4-FFA3-A19A-C156-8BAB1A3E1E33}"/>
              </a:ext>
            </a:extLst>
          </p:cNvPr>
          <p:cNvCxnSpPr>
            <a:stCxn id="77" idx="2"/>
            <a:endCxn id="79" idx="0"/>
          </p:cNvCxnSpPr>
          <p:nvPr/>
        </p:nvCxnSpPr>
        <p:spPr>
          <a:xfrm flipH="1">
            <a:off x="1605114" y="5055107"/>
            <a:ext cx="4162499" cy="1022912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7727A10-8687-08D4-7A00-84436E187872}"/>
              </a:ext>
            </a:extLst>
          </p:cNvPr>
          <p:cNvSpPr txBox="1"/>
          <p:nvPr/>
        </p:nvSpPr>
        <p:spPr>
          <a:xfrm>
            <a:off x="1605114" y="3064053"/>
            <a:ext cx="35231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Parity-Check Matrix </a:t>
            </a:r>
            <a:r>
              <a:rPr lang="en-US" sz="2400" b="1" dirty="0">
                <a:latin typeface="Rockwell" panose="02060603020205020403" pitchFamily="18" charset="77"/>
              </a:rPr>
              <a:t>H = </a:t>
            </a:r>
          </a:p>
        </p:txBody>
      </p:sp>
      <p:sp>
        <p:nvSpPr>
          <p:cNvPr id="133" name="Content Placeholder 4">
            <a:extLst>
              <a:ext uri="{FF2B5EF4-FFF2-40B4-BE49-F238E27FC236}">
                <a16:creationId xmlns:a16="http://schemas.microsoft.com/office/drawing/2014/main" id="{51ADCB72-B362-372C-1ADB-0D4E105D155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9443310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Decoding – Soft Belief Propagation (SBP) Algorithm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1CA48E6-8595-D241-E4C6-BE35C9425600}"/>
              </a:ext>
            </a:extLst>
          </p:cNvPr>
          <p:cNvSpPr txBox="1"/>
          <p:nvPr/>
        </p:nvSpPr>
        <p:spPr>
          <a:xfrm>
            <a:off x="8098103" y="4605171"/>
            <a:ext cx="169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Factor nodes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E42A684-6286-29D7-858B-AF5F0746E1ED}"/>
              </a:ext>
            </a:extLst>
          </p:cNvPr>
          <p:cNvSpPr txBox="1"/>
          <p:nvPr/>
        </p:nvSpPr>
        <p:spPr>
          <a:xfrm>
            <a:off x="9202510" y="6008761"/>
            <a:ext cx="1964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ckwell" panose="02060603020205020403" pitchFamily="18" charset="77"/>
              </a:rPr>
              <a:t>Variable nodes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547A48C-20B6-8132-1E40-574EC2D42CAD}"/>
                  </a:ext>
                </a:extLst>
              </p:cNvPr>
              <p:cNvSpPr txBox="1"/>
              <p:nvPr/>
            </p:nvSpPr>
            <p:spPr>
              <a:xfrm>
                <a:off x="1671611" y="4224817"/>
                <a:ext cx="31778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b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2⊕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𝐛𝟕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547A48C-20B6-8132-1E40-574EC2D42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11" y="4224817"/>
                <a:ext cx="3177874" cy="400110"/>
              </a:xfrm>
              <a:prstGeom prst="rect">
                <a:avLst/>
              </a:prstGeom>
              <a:blipFill>
                <a:blip r:embed="rId18"/>
                <a:stretch>
                  <a:fillRect l="-1984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B16F74B-A02F-669E-68D6-4874BAB66B1E}"/>
                  </a:ext>
                </a:extLst>
              </p:cNvPr>
              <p:cNvSpPr txBox="1"/>
              <p:nvPr/>
            </p:nvSpPr>
            <p:spPr>
              <a:xfrm>
                <a:off x="2958700" y="4228364"/>
                <a:ext cx="31778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b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𝐛𝟖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B16F74B-A02F-669E-68D6-4874BAB66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700" y="4228364"/>
                <a:ext cx="3177874" cy="400110"/>
              </a:xfrm>
              <a:prstGeom prst="rect">
                <a:avLst/>
              </a:prstGeom>
              <a:blipFill>
                <a:blip r:embed="rId19"/>
                <a:stretch>
                  <a:fillRect l="-1587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F38BBEE-A437-1C2F-C385-AC8953AB99D1}"/>
                  </a:ext>
                </a:extLst>
              </p:cNvPr>
              <p:cNvSpPr txBox="1"/>
              <p:nvPr/>
            </p:nvSpPr>
            <p:spPr>
              <a:xfrm>
                <a:off x="4669177" y="4216864"/>
                <a:ext cx="237184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b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𝐛𝟗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F38BBEE-A437-1C2F-C385-AC8953AB9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77" y="4216864"/>
                <a:ext cx="2371847" cy="400110"/>
              </a:xfrm>
              <a:prstGeom prst="rect">
                <a:avLst/>
              </a:prstGeom>
              <a:blipFill>
                <a:blip r:embed="rId20"/>
                <a:stretch>
                  <a:fillRect l="-2660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F3D958F-7F44-0FF8-E242-E87781CF48C2}"/>
                  </a:ext>
                </a:extLst>
              </p:cNvPr>
              <p:cNvSpPr txBox="1"/>
              <p:nvPr/>
            </p:nvSpPr>
            <p:spPr>
              <a:xfrm>
                <a:off x="5744708" y="4223410"/>
                <a:ext cx="250495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2⊕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𝐛𝟏𝟎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F3D958F-7F44-0FF8-E242-E87781CF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4223410"/>
                <a:ext cx="2504958" cy="400110"/>
              </a:xfrm>
              <a:prstGeom prst="rect">
                <a:avLst/>
              </a:prstGeom>
              <a:blipFill>
                <a:blip r:embed="rId21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BDA87D6D-106A-029D-9D9C-B8C8FCD3AC0C}"/>
              </a:ext>
            </a:extLst>
          </p:cNvPr>
          <p:cNvSpPr txBox="1"/>
          <p:nvPr/>
        </p:nvSpPr>
        <p:spPr>
          <a:xfrm>
            <a:off x="556958" y="4884971"/>
            <a:ext cx="1084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Factor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Graph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5A625D7C-807A-8A63-916D-13B7504D916D}"/>
              </a:ext>
            </a:extLst>
          </p:cNvPr>
          <p:cNvCxnSpPr>
            <a:cxnSpLocks/>
          </p:cNvCxnSpPr>
          <p:nvPr/>
        </p:nvCxnSpPr>
        <p:spPr>
          <a:xfrm flipH="1">
            <a:off x="965389" y="3514587"/>
            <a:ext cx="807314" cy="130398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DA4F2FAF-6787-0A58-5E20-CE73930290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p:sp>
        <p:nvSpPr>
          <p:cNvPr id="143" name="Slide Number Placeholder 6">
            <a:extLst>
              <a:ext uri="{FF2B5EF4-FFF2-40B4-BE49-F238E27FC236}">
                <a16:creationId xmlns:a16="http://schemas.microsoft.com/office/drawing/2014/main" id="{F6EC11F1-19A5-B1E8-074D-A684027F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2768" y="6232336"/>
            <a:ext cx="711200" cy="381000"/>
          </a:xfrm>
        </p:spPr>
        <p:txBody>
          <a:bodyPr/>
          <a:lstStyle/>
          <a:p>
            <a:fld id="{9920A884-552D-AA47-AB99-368ACED1FC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30" grpId="0" animBg="1"/>
      <p:bldP spid="130" grpId="1" animBg="1"/>
      <p:bldP spid="130" grpId="2" animBg="1"/>
      <p:bldP spid="134" grpId="0"/>
      <p:bldP spid="135" grpId="0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15041" y="1599930"/>
            <a:ext cx="11106102" cy="5520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Rockwell" panose="02060603020205020403" pitchFamily="18" charset="77"/>
              </a:rPr>
              <a:t>Decoding – SBP Algorithm</a:t>
            </a:r>
            <a:endParaRPr lang="en-US" sz="2800" b="1" dirty="0">
              <a:latin typeface="Rockwell" panose="02060603020205020403" pitchFamily="18" charset="77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7F55AC3-9A00-E63C-6D9A-12BD94E4A048}"/>
              </a:ext>
            </a:extLst>
          </p:cNvPr>
          <p:cNvSpPr/>
          <p:nvPr/>
        </p:nvSpPr>
        <p:spPr>
          <a:xfrm>
            <a:off x="7625149" y="5528701"/>
            <a:ext cx="3168158" cy="52370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Demodulation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81FB8B-B0A4-5ABF-537A-8805609655D7}"/>
              </a:ext>
            </a:extLst>
          </p:cNvPr>
          <p:cNvSpPr/>
          <p:nvPr/>
        </p:nvSpPr>
        <p:spPr>
          <a:xfrm>
            <a:off x="8436600" y="2568533"/>
            <a:ext cx="3168158" cy="7051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LDPC Decoding by the SBP </a:t>
            </a:r>
            <a:r>
              <a:rPr lang="en-US" sz="2000" dirty="0">
                <a:latin typeface="Rockwell" panose="02060603020205020403" pitchFamily="18" charset="77"/>
              </a:rPr>
              <a:t>Algorithm</a:t>
            </a:r>
            <a:endParaRPr lang="en-US" sz="2000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3626C7C-1005-312B-07DF-244621BFDAAC}"/>
              </a:ext>
            </a:extLst>
          </p:cNvPr>
          <p:cNvSpPr txBox="1"/>
          <p:nvPr/>
        </p:nvSpPr>
        <p:spPr>
          <a:xfrm>
            <a:off x="8741519" y="6213809"/>
            <a:ext cx="152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ckwell" panose="02060603020205020403" pitchFamily="18" charset="77"/>
              </a:rPr>
              <a:t>Receiver</a:t>
            </a:r>
          </a:p>
        </p:txBody>
      </p:sp>
      <p:graphicFrame>
        <p:nvGraphicFramePr>
          <p:cNvPr id="111" name="Table 112">
            <a:extLst>
              <a:ext uri="{FF2B5EF4-FFF2-40B4-BE49-F238E27FC236}">
                <a16:creationId xmlns:a16="http://schemas.microsoft.com/office/drawing/2014/main" id="{775734F3-9630-3FA5-22F1-17D563EA8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046158"/>
              </p:ext>
            </p:extLst>
          </p:nvPr>
        </p:nvGraphicFramePr>
        <p:xfrm>
          <a:off x="5956122" y="3542293"/>
          <a:ext cx="583889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89">
                  <a:extLst>
                    <a:ext uri="{9D8B030D-6E8A-4147-A177-3AD203B41FA5}">
                      <a16:colId xmlns:a16="http://schemas.microsoft.com/office/drawing/2014/main" val="3741378165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2084440485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1688781084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801080141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1817699342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3666851579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2065453585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3445634071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3063564941"/>
                    </a:ext>
                  </a:extLst>
                </a:gridCol>
                <a:gridCol w="583889">
                  <a:extLst>
                    <a:ext uri="{9D8B030D-6E8A-4147-A177-3AD203B41FA5}">
                      <a16:colId xmlns:a16="http://schemas.microsoft.com/office/drawing/2014/main" val="3876059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b10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10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7288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1316677-3E6E-D921-709E-E1AF4B18B120}"/>
              </a:ext>
            </a:extLst>
          </p:cNvPr>
          <p:cNvGrpSpPr/>
          <p:nvPr/>
        </p:nvGrpSpPr>
        <p:grpSpPr>
          <a:xfrm>
            <a:off x="215041" y="2855531"/>
            <a:ext cx="7817561" cy="1926994"/>
            <a:chOff x="216690" y="2877049"/>
            <a:chExt cx="7817561" cy="1926994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06CC613-8BCD-6261-C428-DD6B827D88AF}"/>
                </a:ext>
              </a:extLst>
            </p:cNvPr>
            <p:cNvSpPr/>
            <p:nvPr/>
          </p:nvSpPr>
          <p:spPr>
            <a:xfrm>
              <a:off x="216690" y="4332211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F5CBA75-F5F3-0688-C538-F33C71C76459}"/>
                </a:ext>
              </a:extLst>
            </p:cNvPr>
            <p:cNvSpPr/>
            <p:nvPr/>
          </p:nvSpPr>
          <p:spPr>
            <a:xfrm>
              <a:off x="1015133" y="4332211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758ADAEA-0792-BED3-8465-7AA134D35718}"/>
                </a:ext>
              </a:extLst>
            </p:cNvPr>
            <p:cNvSpPr/>
            <p:nvPr/>
          </p:nvSpPr>
          <p:spPr>
            <a:xfrm>
              <a:off x="1813576" y="4326137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0C439BA-271A-292E-C38E-62201EA24C0A}"/>
                </a:ext>
              </a:extLst>
            </p:cNvPr>
            <p:cNvSpPr/>
            <p:nvPr/>
          </p:nvSpPr>
          <p:spPr>
            <a:xfrm>
              <a:off x="2616505" y="4333591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063C739-509F-2423-0B3C-83FEF6691980}"/>
                </a:ext>
              </a:extLst>
            </p:cNvPr>
            <p:cNvSpPr/>
            <p:nvPr/>
          </p:nvSpPr>
          <p:spPr>
            <a:xfrm>
              <a:off x="3419435" y="4333591"/>
              <a:ext cx="470453" cy="470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78FA33B-09C4-AA4A-845A-41E035C2D4B5}"/>
                </a:ext>
              </a:extLst>
            </p:cNvPr>
            <p:cNvGrpSpPr/>
            <p:nvPr/>
          </p:nvGrpSpPr>
          <p:grpSpPr>
            <a:xfrm>
              <a:off x="1853143" y="2900174"/>
              <a:ext cx="563217" cy="470452"/>
              <a:chOff x="2981345" y="4606466"/>
              <a:chExt cx="563217" cy="470452"/>
            </a:xfrm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66E9EA3-BBD0-1169-E956-7C2686C48C34}"/>
                  </a:ext>
                </a:extLst>
              </p:cNvPr>
              <p:cNvSpPr/>
              <p:nvPr/>
            </p:nvSpPr>
            <p:spPr>
              <a:xfrm>
                <a:off x="2981345" y="4606466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364A3884-0C5D-377A-2F02-C6297E926695}"/>
                      </a:ext>
                    </a:extLst>
                  </p:cNvPr>
                  <p:cNvSpPr txBox="1"/>
                  <p:nvPr/>
                </p:nvSpPr>
                <p:spPr>
                  <a:xfrm>
                    <a:off x="3059403" y="4613920"/>
                    <a:ext cx="40229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364A3884-0C5D-377A-2F02-C6297E9266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9403" y="4613920"/>
                    <a:ext cx="402290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5000" r="-6250" b="-3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B47A614D-BC70-97B7-2CD6-6903C2F35B44}"/>
                </a:ext>
              </a:extLst>
            </p:cNvPr>
            <p:cNvGrpSpPr/>
            <p:nvPr/>
          </p:nvGrpSpPr>
          <p:grpSpPr>
            <a:xfrm>
              <a:off x="3105473" y="2900174"/>
              <a:ext cx="563217" cy="470452"/>
              <a:chOff x="4233675" y="4606466"/>
              <a:chExt cx="563217" cy="470452"/>
            </a:xfrm>
          </p:grpSpPr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D1C4A640-90B0-C9ED-5575-719B7B5BE5D3}"/>
                  </a:ext>
                </a:extLst>
              </p:cNvPr>
              <p:cNvSpPr/>
              <p:nvPr/>
            </p:nvSpPr>
            <p:spPr>
              <a:xfrm>
                <a:off x="4233675" y="4606466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" name="TextBox 230">
                    <a:extLst>
                      <a:ext uri="{FF2B5EF4-FFF2-40B4-BE49-F238E27FC236}">
                        <a16:creationId xmlns:a16="http://schemas.microsoft.com/office/drawing/2014/main" id="{51533C43-A99E-E149-90D1-3ED5B5E067C9}"/>
                      </a:ext>
                    </a:extLst>
                  </p:cNvPr>
                  <p:cNvSpPr txBox="1"/>
                  <p:nvPr/>
                </p:nvSpPr>
                <p:spPr>
                  <a:xfrm>
                    <a:off x="4340136" y="4618610"/>
                    <a:ext cx="40229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1" name="TextBox 230">
                    <a:extLst>
                      <a:ext uri="{FF2B5EF4-FFF2-40B4-BE49-F238E27FC236}">
                        <a16:creationId xmlns:a16="http://schemas.microsoft.com/office/drawing/2014/main" id="{51533C43-A99E-E149-90D1-3ED5B5E067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0136" y="4618610"/>
                    <a:ext cx="40229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5000" r="-625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F3DA5C63-0ACA-B5AF-14FB-90D9CAE1AAF4}"/>
                </a:ext>
              </a:extLst>
            </p:cNvPr>
            <p:cNvGrpSpPr/>
            <p:nvPr/>
          </p:nvGrpSpPr>
          <p:grpSpPr>
            <a:xfrm>
              <a:off x="4357802" y="2878363"/>
              <a:ext cx="563217" cy="470452"/>
              <a:chOff x="5980175" y="2384563"/>
              <a:chExt cx="563217" cy="470452"/>
            </a:xfrm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23C4712-0DF6-E6D7-4B3B-60F95DE5B292}"/>
                  </a:ext>
                </a:extLst>
              </p:cNvPr>
              <p:cNvSpPr/>
              <p:nvPr/>
            </p:nvSpPr>
            <p:spPr>
              <a:xfrm>
                <a:off x="5980175" y="2384563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9" name="TextBox 228">
                    <a:extLst>
                      <a:ext uri="{FF2B5EF4-FFF2-40B4-BE49-F238E27FC236}">
                        <a16:creationId xmlns:a16="http://schemas.microsoft.com/office/drawing/2014/main" id="{548264F9-78C9-646A-85A6-47E7E79580C6}"/>
                      </a:ext>
                    </a:extLst>
                  </p:cNvPr>
                  <p:cNvSpPr txBox="1"/>
                  <p:nvPr/>
                </p:nvSpPr>
                <p:spPr>
                  <a:xfrm>
                    <a:off x="6045326" y="2413828"/>
                    <a:ext cx="40229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9" name="TextBox 228">
                    <a:extLst>
                      <a:ext uri="{FF2B5EF4-FFF2-40B4-BE49-F238E27FC236}">
                        <a16:creationId xmlns:a16="http://schemas.microsoft.com/office/drawing/2014/main" id="{548264F9-78C9-646A-85A6-47E7E79580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45326" y="2413828"/>
                    <a:ext cx="40229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4242" r="-6061" b="-3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11C32D37-1281-C018-0F5A-46D61E334251}"/>
                    </a:ext>
                  </a:extLst>
                </p:cNvPr>
                <p:cNvSpPr txBox="1"/>
                <p:nvPr/>
              </p:nvSpPr>
              <p:spPr>
                <a:xfrm>
                  <a:off x="268554" y="4371727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11C32D37-1281-C018-0F5A-46D61E334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554" y="4371727"/>
                  <a:ext cx="41671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182" r="-606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4AE993C2-EA74-B5EE-0001-7967DC8CE882}"/>
                    </a:ext>
                  </a:extLst>
                </p:cNvPr>
                <p:cNvSpPr txBox="1"/>
                <p:nvPr/>
              </p:nvSpPr>
              <p:spPr>
                <a:xfrm>
                  <a:off x="1051967" y="4371179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4AE993C2-EA74-B5EE-0001-7967DC8CE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967" y="4371179"/>
                  <a:ext cx="41671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44A69165-ED9A-504F-9357-1CA6D6238D59}"/>
                    </a:ext>
                  </a:extLst>
                </p:cNvPr>
                <p:cNvSpPr txBox="1"/>
                <p:nvPr/>
              </p:nvSpPr>
              <p:spPr>
                <a:xfrm>
                  <a:off x="1846855" y="4371126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44A69165-ED9A-504F-9357-1CA6D6238D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855" y="4371126"/>
                  <a:ext cx="41671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7647" r="-294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A6FE73A-4077-19F2-2DAD-AECE47508C30}"/>
                    </a:ext>
                  </a:extLst>
                </p:cNvPr>
                <p:cNvSpPr txBox="1"/>
                <p:nvPr/>
              </p:nvSpPr>
              <p:spPr>
                <a:xfrm>
                  <a:off x="2651847" y="4371126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A6FE73A-4077-19F2-2DAD-AECE47508C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1847" y="4371126"/>
                  <a:ext cx="41671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A4829196-18C6-A71B-F8CD-15BF7E321A20}"/>
                    </a:ext>
                  </a:extLst>
                </p:cNvPr>
                <p:cNvSpPr txBox="1"/>
                <p:nvPr/>
              </p:nvSpPr>
              <p:spPr>
                <a:xfrm>
                  <a:off x="3452715" y="4365082"/>
                  <a:ext cx="41671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A4829196-18C6-A71B-F8CD-15BF7E321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2715" y="4365082"/>
                  <a:ext cx="41671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4706" r="-588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9EE9CDD9-FE77-2522-7953-23CD4B6E7AC1}"/>
                </a:ext>
              </a:extLst>
            </p:cNvPr>
            <p:cNvGrpSpPr/>
            <p:nvPr/>
          </p:nvGrpSpPr>
          <p:grpSpPr>
            <a:xfrm>
              <a:off x="4222365" y="4320566"/>
              <a:ext cx="470453" cy="470452"/>
              <a:chOff x="6776960" y="3990561"/>
              <a:chExt cx="470453" cy="470452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019A8DC0-36AA-A9FD-00FE-0F5AB7324CEC}"/>
                  </a:ext>
                </a:extLst>
              </p:cNvPr>
              <p:cNvSpPr/>
              <p:nvPr/>
            </p:nvSpPr>
            <p:spPr>
              <a:xfrm>
                <a:off x="6776960" y="3990561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3143FABE-2CD7-4C83-6A16-096F620DD92F}"/>
                      </a:ext>
                    </a:extLst>
                  </p:cNvPr>
                  <p:cNvSpPr txBox="1"/>
                  <p:nvPr/>
                </p:nvSpPr>
                <p:spPr>
                  <a:xfrm>
                    <a:off x="6814456" y="4043169"/>
                    <a:ext cx="41671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3143FABE-2CD7-4C83-6A16-096F620DD9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14456" y="4043169"/>
                    <a:ext cx="41671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4706" r="-5882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4FB1889-F3B5-3F23-27C4-5170F2E9272B}"/>
                </a:ext>
              </a:extLst>
            </p:cNvPr>
            <p:cNvGrpSpPr/>
            <p:nvPr/>
          </p:nvGrpSpPr>
          <p:grpSpPr>
            <a:xfrm>
              <a:off x="7482882" y="4333484"/>
              <a:ext cx="551369" cy="470452"/>
              <a:chOff x="7743092" y="4027052"/>
              <a:chExt cx="551369" cy="470452"/>
            </a:xfrm>
          </p:grpSpPr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3C0420EE-2B20-6735-1160-E614590F371A}"/>
                  </a:ext>
                </a:extLst>
              </p:cNvPr>
              <p:cNvSpPr/>
              <p:nvPr/>
            </p:nvSpPr>
            <p:spPr>
              <a:xfrm>
                <a:off x="7763549" y="4027052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5" name="TextBox 224">
                    <a:extLst>
                      <a:ext uri="{FF2B5EF4-FFF2-40B4-BE49-F238E27FC236}">
                        <a16:creationId xmlns:a16="http://schemas.microsoft.com/office/drawing/2014/main" id="{1C22C99F-56DC-CBB3-913F-45FE8198B352}"/>
                      </a:ext>
                    </a:extLst>
                  </p:cNvPr>
                  <p:cNvSpPr txBox="1"/>
                  <p:nvPr/>
                </p:nvSpPr>
                <p:spPr>
                  <a:xfrm>
                    <a:off x="7743092" y="4045424"/>
                    <a:ext cx="551369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5" name="TextBox 224">
                    <a:extLst>
                      <a:ext uri="{FF2B5EF4-FFF2-40B4-BE49-F238E27FC236}">
                        <a16:creationId xmlns:a16="http://schemas.microsoft.com/office/drawing/2014/main" id="{1C22C99F-56DC-CBB3-913F-45FE8198B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3092" y="4045424"/>
                    <a:ext cx="55136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1364" r="-4545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1F62177A-02F1-01B8-89A6-E6A8BCF932A4}"/>
                </a:ext>
              </a:extLst>
            </p:cNvPr>
            <p:cNvGrpSpPr/>
            <p:nvPr/>
          </p:nvGrpSpPr>
          <p:grpSpPr>
            <a:xfrm>
              <a:off x="6631153" y="4332211"/>
              <a:ext cx="470453" cy="470452"/>
              <a:chOff x="7763549" y="4027052"/>
              <a:chExt cx="470453" cy="470452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6684A045-9107-8188-B11C-E99B09C9DC15}"/>
                  </a:ext>
                </a:extLst>
              </p:cNvPr>
              <p:cNvSpPr/>
              <p:nvPr/>
            </p:nvSpPr>
            <p:spPr>
              <a:xfrm>
                <a:off x="7763549" y="4027052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F644B866-FFBB-9DBC-B172-77BD6FF9A13C}"/>
                      </a:ext>
                    </a:extLst>
                  </p:cNvPr>
                  <p:cNvSpPr txBox="1"/>
                  <p:nvPr/>
                </p:nvSpPr>
                <p:spPr>
                  <a:xfrm>
                    <a:off x="7801045" y="4079660"/>
                    <a:ext cx="41671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F644B866-FFBB-9DBC-B172-77BD6FF9A1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1045" y="4079660"/>
                    <a:ext cx="416716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2941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8E43B70-6F9F-7425-CB50-8A4F155DE52C}"/>
                </a:ext>
              </a:extLst>
            </p:cNvPr>
            <p:cNvGrpSpPr/>
            <p:nvPr/>
          </p:nvGrpSpPr>
          <p:grpSpPr>
            <a:xfrm>
              <a:off x="5831489" y="4332211"/>
              <a:ext cx="470453" cy="470452"/>
              <a:chOff x="7763549" y="4027052"/>
              <a:chExt cx="470453" cy="470452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CD12EB4-1964-D184-1463-FFD927EB1AFF}"/>
                  </a:ext>
                </a:extLst>
              </p:cNvPr>
              <p:cNvSpPr/>
              <p:nvPr/>
            </p:nvSpPr>
            <p:spPr>
              <a:xfrm>
                <a:off x="7763549" y="4027052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1" name="TextBox 220">
                    <a:extLst>
                      <a:ext uri="{FF2B5EF4-FFF2-40B4-BE49-F238E27FC236}">
                        <a16:creationId xmlns:a16="http://schemas.microsoft.com/office/drawing/2014/main" id="{FBEFFAE8-B93F-6281-2CDF-C6409A74CCA2}"/>
                      </a:ext>
                    </a:extLst>
                  </p:cNvPr>
                  <p:cNvSpPr txBox="1"/>
                  <p:nvPr/>
                </p:nvSpPr>
                <p:spPr>
                  <a:xfrm>
                    <a:off x="7801045" y="4079660"/>
                    <a:ext cx="41671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1" name="TextBox 220">
                    <a:extLst>
                      <a:ext uri="{FF2B5EF4-FFF2-40B4-BE49-F238E27FC236}">
                        <a16:creationId xmlns:a16="http://schemas.microsoft.com/office/drawing/2014/main" id="{FBEFFAE8-B93F-6281-2CDF-C6409A74CC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1045" y="4079660"/>
                    <a:ext cx="416716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5152" r="-6061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2ED32527-BB71-6ADE-C585-9158908DF63F}"/>
                </a:ext>
              </a:extLst>
            </p:cNvPr>
            <p:cNvGrpSpPr/>
            <p:nvPr/>
          </p:nvGrpSpPr>
          <p:grpSpPr>
            <a:xfrm>
              <a:off x="5025294" y="4332211"/>
              <a:ext cx="470453" cy="470452"/>
              <a:chOff x="7763549" y="4027052"/>
              <a:chExt cx="470453" cy="470452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4F9E457A-0E8C-EFB1-BD7C-9C5E0BDD11A3}"/>
                  </a:ext>
                </a:extLst>
              </p:cNvPr>
              <p:cNvSpPr/>
              <p:nvPr/>
            </p:nvSpPr>
            <p:spPr>
              <a:xfrm>
                <a:off x="7763549" y="4027052"/>
                <a:ext cx="470453" cy="4704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B6BD72F7-409D-902D-9410-9832F80F69AC}"/>
                      </a:ext>
                    </a:extLst>
                  </p:cNvPr>
                  <p:cNvSpPr txBox="1"/>
                  <p:nvPr/>
                </p:nvSpPr>
                <p:spPr>
                  <a:xfrm>
                    <a:off x="7801045" y="4079660"/>
                    <a:ext cx="41671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B6BD72F7-409D-902D-9410-9832F80F69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1045" y="4079660"/>
                    <a:ext cx="416716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706" r="-5882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57C3DA5-CA3C-9D26-4B9A-14BA5BEE2606}"/>
                </a:ext>
              </a:extLst>
            </p:cNvPr>
            <p:cNvGrpSpPr/>
            <p:nvPr/>
          </p:nvGrpSpPr>
          <p:grpSpPr>
            <a:xfrm>
              <a:off x="5614559" y="2877049"/>
              <a:ext cx="563217" cy="470452"/>
              <a:chOff x="5980175" y="2384563"/>
              <a:chExt cx="563217" cy="470452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ABFE3D89-6A63-53DF-64E3-B6B34415DD1C}"/>
                  </a:ext>
                </a:extLst>
              </p:cNvPr>
              <p:cNvSpPr/>
              <p:nvPr/>
            </p:nvSpPr>
            <p:spPr>
              <a:xfrm>
                <a:off x="5980175" y="2384563"/>
                <a:ext cx="563217" cy="4704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45810163-C358-93B5-E0CD-4729DB5CA8E8}"/>
                      </a:ext>
                    </a:extLst>
                  </p:cNvPr>
                  <p:cNvSpPr txBox="1"/>
                  <p:nvPr/>
                </p:nvSpPr>
                <p:spPr>
                  <a:xfrm>
                    <a:off x="6045326" y="2413828"/>
                    <a:ext cx="40229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45810163-C358-93B5-E0CD-4729DB5CA8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45326" y="2413828"/>
                    <a:ext cx="402290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4242" r="-6061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60FA7DE-1283-DA87-6CF4-62CD346F8538}"/>
                </a:ext>
              </a:extLst>
            </p:cNvPr>
            <p:cNvCxnSpPr>
              <a:stCxn id="164" idx="0"/>
              <a:endCxn id="232" idx="2"/>
            </p:cNvCxnSpPr>
            <p:nvPr/>
          </p:nvCxnSpPr>
          <p:spPr>
            <a:xfrm flipV="1">
              <a:off x="451917" y="3370626"/>
              <a:ext cx="1682835" cy="96158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6C0E400-F6C1-68B6-1694-F708C1A97207}"/>
                </a:ext>
              </a:extLst>
            </p:cNvPr>
            <p:cNvCxnSpPr>
              <a:stCxn id="232" idx="2"/>
              <a:endCxn id="173" idx="0"/>
            </p:cNvCxnSpPr>
            <p:nvPr/>
          </p:nvCxnSpPr>
          <p:spPr>
            <a:xfrm flipH="1">
              <a:off x="1260325" y="3370626"/>
              <a:ext cx="874427" cy="1000553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E46A87B6-A03C-F4CD-F79D-B07D621B97DF}"/>
                </a:ext>
              </a:extLst>
            </p:cNvPr>
            <p:cNvCxnSpPr>
              <a:stCxn id="232" idx="2"/>
              <a:endCxn id="174" idx="0"/>
            </p:cNvCxnSpPr>
            <p:nvPr/>
          </p:nvCxnSpPr>
          <p:spPr>
            <a:xfrm flipH="1">
              <a:off x="2055213" y="3370626"/>
              <a:ext cx="79539" cy="100050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BD19256C-748C-027F-AF39-180266132F35}"/>
                </a:ext>
              </a:extLst>
            </p:cNvPr>
            <p:cNvCxnSpPr>
              <a:cxnSpLocks/>
              <a:stCxn id="232" idx="2"/>
              <a:endCxn id="226" idx="0"/>
            </p:cNvCxnSpPr>
            <p:nvPr/>
          </p:nvCxnSpPr>
          <p:spPr>
            <a:xfrm>
              <a:off x="2134752" y="3370626"/>
              <a:ext cx="2322840" cy="94994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5FB668B-D2DF-C9D1-B020-8A7A49351077}"/>
                </a:ext>
              </a:extLst>
            </p:cNvPr>
            <p:cNvCxnSpPr>
              <a:stCxn id="232" idx="2"/>
              <a:endCxn id="218" idx="0"/>
            </p:cNvCxnSpPr>
            <p:nvPr/>
          </p:nvCxnSpPr>
          <p:spPr>
            <a:xfrm>
              <a:off x="2134752" y="3370626"/>
              <a:ext cx="3125769" cy="96158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34D9E07-467C-5C2E-132F-4B135A27560F}"/>
                </a:ext>
              </a:extLst>
            </p:cNvPr>
            <p:cNvCxnSpPr>
              <a:stCxn id="232" idx="2"/>
              <a:endCxn id="225" idx="0"/>
            </p:cNvCxnSpPr>
            <p:nvPr/>
          </p:nvCxnSpPr>
          <p:spPr>
            <a:xfrm>
              <a:off x="2134752" y="3370626"/>
              <a:ext cx="5623815" cy="98123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8DAF58F-BADA-C23A-5FBD-0961C1FD6A9F}"/>
                </a:ext>
              </a:extLst>
            </p:cNvPr>
            <p:cNvCxnSpPr>
              <a:stCxn id="230" idx="2"/>
              <a:endCxn id="164" idx="0"/>
            </p:cNvCxnSpPr>
            <p:nvPr/>
          </p:nvCxnSpPr>
          <p:spPr>
            <a:xfrm flipH="1">
              <a:off x="451917" y="3370626"/>
              <a:ext cx="2935165" cy="96158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7C5CE20-B2CF-9BF8-AD00-717916C1BAB7}"/>
                </a:ext>
              </a:extLst>
            </p:cNvPr>
            <p:cNvCxnSpPr>
              <a:stCxn id="230" idx="2"/>
              <a:endCxn id="174" idx="0"/>
            </p:cNvCxnSpPr>
            <p:nvPr/>
          </p:nvCxnSpPr>
          <p:spPr>
            <a:xfrm flipH="1">
              <a:off x="2055213" y="3370626"/>
              <a:ext cx="1331869" cy="100050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552C1F1-0BAF-0DC1-8EC4-5C930534EAB5}"/>
                </a:ext>
              </a:extLst>
            </p:cNvPr>
            <p:cNvCxnSpPr>
              <a:stCxn id="230" idx="2"/>
              <a:endCxn id="176" idx="0"/>
            </p:cNvCxnSpPr>
            <p:nvPr/>
          </p:nvCxnSpPr>
          <p:spPr>
            <a:xfrm>
              <a:off x="3387082" y="3370626"/>
              <a:ext cx="273991" cy="994456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DDE31EB-5200-1CBD-3A21-84AB1CE969BF}"/>
                </a:ext>
              </a:extLst>
            </p:cNvPr>
            <p:cNvCxnSpPr>
              <a:cxnSpLocks/>
              <a:stCxn id="230" idx="2"/>
              <a:endCxn id="226" idx="0"/>
            </p:cNvCxnSpPr>
            <p:nvPr/>
          </p:nvCxnSpPr>
          <p:spPr>
            <a:xfrm>
              <a:off x="3387082" y="3370626"/>
              <a:ext cx="1070510" cy="94994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954650A-2279-8848-AB0E-03F842873191}"/>
                </a:ext>
              </a:extLst>
            </p:cNvPr>
            <p:cNvCxnSpPr>
              <a:stCxn id="230" idx="2"/>
              <a:endCxn id="220" idx="0"/>
            </p:cNvCxnSpPr>
            <p:nvPr/>
          </p:nvCxnSpPr>
          <p:spPr>
            <a:xfrm>
              <a:off x="3387082" y="3370626"/>
              <a:ext cx="2679634" cy="96158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AA6A337-5AD5-5F84-B356-A1CAC2AB3A73}"/>
                </a:ext>
              </a:extLst>
            </p:cNvPr>
            <p:cNvCxnSpPr>
              <a:stCxn id="230" idx="2"/>
              <a:endCxn id="222" idx="0"/>
            </p:cNvCxnSpPr>
            <p:nvPr/>
          </p:nvCxnSpPr>
          <p:spPr>
            <a:xfrm>
              <a:off x="3387082" y="3370626"/>
              <a:ext cx="3479298" cy="96158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435D63B-A33A-BAAA-BDC5-DEE6204DC951}"/>
                </a:ext>
              </a:extLst>
            </p:cNvPr>
            <p:cNvCxnSpPr>
              <a:stCxn id="228" idx="2"/>
              <a:endCxn id="174" idx="0"/>
            </p:cNvCxnSpPr>
            <p:nvPr/>
          </p:nvCxnSpPr>
          <p:spPr>
            <a:xfrm flipH="1">
              <a:off x="2055213" y="3348815"/>
              <a:ext cx="2584198" cy="1022311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43AD6B6-E5B0-08AF-1030-B8AFE7D2F93C}"/>
                </a:ext>
              </a:extLst>
            </p:cNvPr>
            <p:cNvCxnSpPr>
              <a:cxnSpLocks/>
              <a:stCxn id="228" idx="2"/>
              <a:endCxn id="167" idx="0"/>
            </p:cNvCxnSpPr>
            <p:nvPr/>
          </p:nvCxnSpPr>
          <p:spPr>
            <a:xfrm flipH="1">
              <a:off x="2851732" y="3348815"/>
              <a:ext cx="1787679" cy="984776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8E31643-1F89-9731-4264-78D3B35A4004}"/>
                </a:ext>
              </a:extLst>
            </p:cNvPr>
            <p:cNvCxnSpPr>
              <a:stCxn id="228" idx="2"/>
              <a:endCxn id="176" idx="0"/>
            </p:cNvCxnSpPr>
            <p:nvPr/>
          </p:nvCxnSpPr>
          <p:spPr>
            <a:xfrm flipH="1">
              <a:off x="3661073" y="3348815"/>
              <a:ext cx="978338" cy="1016267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56E8DA0-9F87-52FE-CC0D-CE6DE981C74D}"/>
                </a:ext>
              </a:extLst>
            </p:cNvPr>
            <p:cNvCxnSpPr>
              <a:cxnSpLocks/>
              <a:stCxn id="228" idx="2"/>
              <a:endCxn id="218" idx="0"/>
            </p:cNvCxnSpPr>
            <p:nvPr/>
          </p:nvCxnSpPr>
          <p:spPr>
            <a:xfrm>
              <a:off x="4639411" y="3348815"/>
              <a:ext cx="621110" cy="983396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CDFDC30B-7063-87D3-7484-75D8BB914EDB}"/>
                </a:ext>
              </a:extLst>
            </p:cNvPr>
            <p:cNvCxnSpPr>
              <a:cxnSpLocks/>
              <a:stCxn id="228" idx="2"/>
              <a:endCxn id="222" idx="0"/>
            </p:cNvCxnSpPr>
            <p:nvPr/>
          </p:nvCxnSpPr>
          <p:spPr>
            <a:xfrm>
              <a:off x="4639411" y="3348815"/>
              <a:ext cx="2226969" cy="983396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34A62855-F587-CF57-3125-9C77DEDC05BA}"/>
                </a:ext>
              </a:extLst>
            </p:cNvPr>
            <p:cNvCxnSpPr>
              <a:cxnSpLocks/>
              <a:stCxn id="228" idx="2"/>
              <a:endCxn id="225" idx="0"/>
            </p:cNvCxnSpPr>
            <p:nvPr/>
          </p:nvCxnSpPr>
          <p:spPr>
            <a:xfrm>
              <a:off x="4639411" y="3348815"/>
              <a:ext cx="3119156" cy="1003041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B3FEBB8-62FB-A6F8-7B0F-12907C1803D4}"/>
                </a:ext>
              </a:extLst>
            </p:cNvPr>
            <p:cNvCxnSpPr>
              <a:stCxn id="216" idx="2"/>
              <a:endCxn id="173" idx="0"/>
            </p:cNvCxnSpPr>
            <p:nvPr/>
          </p:nvCxnSpPr>
          <p:spPr>
            <a:xfrm flipH="1">
              <a:off x="1260325" y="3347501"/>
              <a:ext cx="4635843" cy="1023678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CC0A661-B351-54AE-CE00-30FCF27DA08F}"/>
                </a:ext>
              </a:extLst>
            </p:cNvPr>
            <p:cNvCxnSpPr>
              <a:stCxn id="216" idx="2"/>
              <a:endCxn id="167" idx="0"/>
            </p:cNvCxnSpPr>
            <p:nvPr/>
          </p:nvCxnSpPr>
          <p:spPr>
            <a:xfrm flipH="1">
              <a:off x="2851732" y="3347501"/>
              <a:ext cx="3044436" cy="98609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1F2CEAF-E2B2-8502-7471-271EF00DC6C7}"/>
                </a:ext>
              </a:extLst>
            </p:cNvPr>
            <p:cNvCxnSpPr>
              <a:stCxn id="216" idx="2"/>
              <a:endCxn id="168" idx="0"/>
            </p:cNvCxnSpPr>
            <p:nvPr/>
          </p:nvCxnSpPr>
          <p:spPr>
            <a:xfrm flipH="1">
              <a:off x="3654662" y="3347501"/>
              <a:ext cx="2241506" cy="986090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F0B29F5-B373-B4EC-415C-1FE5B8E3896D}"/>
                </a:ext>
              </a:extLst>
            </p:cNvPr>
            <p:cNvCxnSpPr>
              <a:cxnSpLocks/>
              <a:stCxn id="216" idx="2"/>
              <a:endCxn id="226" idx="0"/>
            </p:cNvCxnSpPr>
            <p:nvPr/>
          </p:nvCxnSpPr>
          <p:spPr>
            <a:xfrm flipH="1">
              <a:off x="4457592" y="3347501"/>
              <a:ext cx="1438576" cy="97306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B6D0C317-B1D6-A994-15F0-FA5D045AAD4F}"/>
                </a:ext>
              </a:extLst>
            </p:cNvPr>
            <p:cNvCxnSpPr>
              <a:stCxn id="216" idx="2"/>
              <a:endCxn id="221" idx="0"/>
            </p:cNvCxnSpPr>
            <p:nvPr/>
          </p:nvCxnSpPr>
          <p:spPr>
            <a:xfrm>
              <a:off x="5896168" y="3347501"/>
              <a:ext cx="181175" cy="1037318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5B7E5C8-8DFE-0C69-550A-12E2732060DF}"/>
                </a:ext>
              </a:extLst>
            </p:cNvPr>
            <p:cNvCxnSpPr>
              <a:stCxn id="216" idx="2"/>
              <a:endCxn id="225" idx="0"/>
            </p:cNvCxnSpPr>
            <p:nvPr/>
          </p:nvCxnSpPr>
          <p:spPr>
            <a:xfrm>
              <a:off x="5896168" y="3347501"/>
              <a:ext cx="1862399" cy="1004355"/>
            </a:xfrm>
            <a:prstGeom prst="line">
              <a:avLst/>
            </a:prstGeom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4" name="Table 112">
            <a:extLst>
              <a:ext uri="{FF2B5EF4-FFF2-40B4-BE49-F238E27FC236}">
                <a16:creationId xmlns:a16="http://schemas.microsoft.com/office/drawing/2014/main" id="{7ACC32E6-0D0C-DB5A-3309-A84139AE6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262009"/>
              </p:ext>
            </p:extLst>
          </p:nvPr>
        </p:nvGraphicFramePr>
        <p:xfrm>
          <a:off x="215041" y="4970193"/>
          <a:ext cx="77353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34">
                  <a:extLst>
                    <a:ext uri="{9D8B030D-6E8A-4147-A177-3AD203B41FA5}">
                      <a16:colId xmlns:a16="http://schemas.microsoft.com/office/drawing/2014/main" val="3741378165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2084440485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1688781084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801080141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1817699342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3666851579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2065453585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3445634071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3063564941"/>
                    </a:ext>
                  </a:extLst>
                </a:gridCol>
                <a:gridCol w="773534">
                  <a:extLst>
                    <a:ext uri="{9D8B030D-6E8A-4147-A177-3AD203B41FA5}">
                      <a16:colId xmlns:a16="http://schemas.microsoft.com/office/drawing/2014/main" val="3876059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-0.5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Rockwell" panose="02060603020205020403" pitchFamily="18" charset="77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72887"/>
                  </a:ext>
                </a:extLst>
              </a:tr>
            </a:tbl>
          </a:graphicData>
        </a:graphic>
      </p:graphicFrame>
      <p:cxnSp>
        <p:nvCxnSpPr>
          <p:cNvPr id="237" name="Elbow Connector 236">
            <a:extLst>
              <a:ext uri="{FF2B5EF4-FFF2-40B4-BE49-F238E27FC236}">
                <a16:creationId xmlns:a16="http://schemas.microsoft.com/office/drawing/2014/main" id="{F6765FAC-8A6F-81BB-C2C5-92A2297460EF}"/>
              </a:ext>
            </a:extLst>
          </p:cNvPr>
          <p:cNvCxnSpPr>
            <a:cxnSpLocks/>
          </p:cNvCxnSpPr>
          <p:nvPr/>
        </p:nvCxnSpPr>
        <p:spPr>
          <a:xfrm flipV="1">
            <a:off x="8076021" y="3461393"/>
            <a:ext cx="2502864" cy="1694220"/>
          </a:xfrm>
          <a:prstGeom prst="bentConnector3">
            <a:avLst>
              <a:gd name="adj1" fmla="val 99913"/>
            </a:avLst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urved Connector 247">
            <a:extLst>
              <a:ext uri="{FF2B5EF4-FFF2-40B4-BE49-F238E27FC236}">
                <a16:creationId xmlns:a16="http://schemas.microsoft.com/office/drawing/2014/main" id="{111829E2-32D6-9322-133F-3399DC1DE069}"/>
              </a:ext>
            </a:extLst>
          </p:cNvPr>
          <p:cNvCxnSpPr/>
          <p:nvPr/>
        </p:nvCxnSpPr>
        <p:spPr>
          <a:xfrm flipV="1">
            <a:off x="7244666" y="2958995"/>
            <a:ext cx="1113350" cy="924497"/>
          </a:xfrm>
          <a:prstGeom prst="curvedConnector3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1DBCB3E-2AC2-191B-EC35-A6189E155FD7}"/>
                  </a:ext>
                </a:extLst>
              </p:cNvPr>
              <p:cNvSpPr txBox="1"/>
              <p:nvPr/>
            </p:nvSpPr>
            <p:spPr>
              <a:xfrm>
                <a:off x="563309" y="5406884"/>
                <a:ext cx="6608946" cy="677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Log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Likelihood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Ratio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LLR</m:t>
                      </m:r>
                      <m:r>
                        <m:rPr>
                          <m:nor/>
                        </m:rPr>
                        <a:rPr lang="en-US" sz="2000" dirty="0">
                          <a:latin typeface="Rockwell" panose="02060603020205020403" pitchFamily="18" charset="77"/>
                        </a:rPr>
                        <m:t>)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﻿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log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Probabilities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bit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Probabilities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bit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=0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1DBCB3E-2AC2-191B-EC35-A6189E155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09" y="5406884"/>
                <a:ext cx="6608946" cy="677493"/>
              </a:xfrm>
              <a:prstGeom prst="rect">
                <a:avLst/>
              </a:prstGeom>
              <a:blipFill>
                <a:blip r:embed="rId1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0" name="Picture 249" descr="Logo&#10;&#10;Description automatically generated">
            <a:extLst>
              <a:ext uri="{FF2B5EF4-FFF2-40B4-BE49-F238E27FC236}">
                <a16:creationId xmlns:a16="http://schemas.microsoft.com/office/drawing/2014/main" id="{26115CA6-24F6-EF5B-00DF-EA2A9FFF20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24224" y="263314"/>
            <a:ext cx="788917" cy="881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B0C6645-0D38-C560-40F9-F25C40B00D77}"/>
                  </a:ext>
                </a:extLst>
              </p:cNvPr>
              <p:cNvSpPr txBox="1"/>
              <p:nvPr/>
            </p:nvSpPr>
            <p:spPr>
              <a:xfrm>
                <a:off x="5239080" y="4303618"/>
                <a:ext cx="6727002" cy="677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Log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Likelihood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Ratio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LLR</m:t>
                      </m:r>
                      <m:r>
                        <m:rPr>
                          <m:nor/>
                        </m:rPr>
                        <a:rPr lang="en-US" sz="2000" dirty="0" smtClean="0">
                          <a:latin typeface="Rockwell" panose="02060603020205020403" pitchFamily="18" charset="77"/>
                        </a:rPr>
                        <m:t>)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﻿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log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Probabilities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bit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Probabilities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bit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=0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Rockwell" panose="02060603020205020403" pitchFamily="18" charset="77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B0C6645-0D38-C560-40F9-F25C40B00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080" y="4303618"/>
                <a:ext cx="6727002" cy="677493"/>
              </a:xfrm>
              <a:prstGeom prst="rect">
                <a:avLst/>
              </a:prstGeom>
              <a:blipFill>
                <a:blip r:embed="rId2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B8BCD-B054-E1EB-3477-68CFDA66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0A884-552D-AA47-AB99-368ACED1FCFF}" type="slidenum">
              <a:rPr lang="en-US" smtClean="0"/>
              <a:t>9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9E70239-0CD2-875A-1376-7F0F2D1EDF1E}"/>
              </a:ext>
            </a:extLst>
          </p:cNvPr>
          <p:cNvCxnSpPr/>
          <p:nvPr/>
        </p:nvCxnSpPr>
        <p:spPr>
          <a:xfrm flipV="1">
            <a:off x="9327453" y="5003197"/>
            <a:ext cx="0" cy="452554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113CC37D-795B-7D51-1D4E-9D09821A6B33}"/>
              </a:ext>
            </a:extLst>
          </p:cNvPr>
          <p:cNvSpPr txBox="1">
            <a:spLocks/>
          </p:cNvSpPr>
          <p:nvPr/>
        </p:nvSpPr>
        <p:spPr>
          <a:xfrm>
            <a:off x="215041" y="263314"/>
            <a:ext cx="5738403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dirty="0">
                <a:latin typeface="Rockwell" panose="02060603020205020403" pitchFamily="18" charset="77"/>
              </a:rPr>
              <a:t>LDPC Codes </a:t>
            </a:r>
            <a:r>
              <a:rPr lang="en-US" sz="4400" dirty="0">
                <a:latin typeface="Rockwell" panose="02060603020205020403" pitchFamily="18" charset="77"/>
              </a:rPr>
              <a:t>Primer</a:t>
            </a:r>
            <a:endParaRPr lang="en-US" dirty="0">
              <a:latin typeface="Rockwell" panose="02060603020205020403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8F0D3-E144-7433-6FE5-169C241A891A}"/>
              </a:ext>
            </a:extLst>
          </p:cNvPr>
          <p:cNvSpPr txBox="1"/>
          <p:nvPr/>
        </p:nvSpPr>
        <p:spPr>
          <a:xfrm>
            <a:off x="4111664" y="6170302"/>
            <a:ext cx="396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Rockwell" panose="02060603020205020403" pitchFamily="18" charset="77"/>
              </a:rPr>
              <a:t>Details of SBP in the paper.</a:t>
            </a:r>
          </a:p>
        </p:txBody>
      </p:sp>
    </p:spTree>
    <p:extLst>
      <p:ext uri="{BB962C8B-B14F-4D97-AF65-F5344CB8AC3E}">
        <p14:creationId xmlns:p14="http://schemas.microsoft.com/office/powerpoint/2010/main" val="68980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5" grpId="0"/>
      <p:bldP spid="249" grpId="0"/>
      <p:bldP spid="126" grpId="1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20002</TotalTime>
  <Words>1330</Words>
  <Application>Microsoft Macintosh PowerPoint</Application>
  <PresentationFormat>Widescreen</PresentationFormat>
  <Paragraphs>483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Rockwell</vt:lpstr>
      <vt:lpstr>Times New Roman</vt:lpstr>
      <vt:lpstr>Tw Cen MT</vt:lpstr>
      <vt:lpstr>Wingdings</vt:lpstr>
      <vt:lpstr>Wingdings 2</vt:lpstr>
      <vt:lpstr>Median</vt:lpstr>
      <vt:lpstr>PowerPoint Presentation</vt:lpstr>
      <vt:lpstr>Overview</vt:lpstr>
      <vt:lpstr>Overview</vt:lpstr>
      <vt:lpstr>Motivation</vt:lpstr>
      <vt:lpstr>Motivation</vt:lpstr>
      <vt:lpstr>Design of LLDPC</vt:lpstr>
      <vt:lpstr>LDPC Codes Primer</vt:lpstr>
      <vt:lpstr>LDPC Codes Primer</vt:lpstr>
      <vt:lpstr>PowerPoint Presentation</vt:lpstr>
      <vt:lpstr>Design of LLDPC</vt:lpstr>
      <vt:lpstr>Design of LLDPC</vt:lpstr>
      <vt:lpstr>Design of LLDPC</vt:lpstr>
      <vt:lpstr>Design of LLDPC</vt:lpstr>
      <vt:lpstr>Design of LLDPC</vt:lpstr>
      <vt:lpstr>Design of LLDPC</vt:lpstr>
      <vt:lpstr>Design of LLDPC</vt:lpstr>
      <vt:lpstr>Design of LLDPC</vt:lpstr>
      <vt:lpstr>Design of LLDPC</vt:lpstr>
      <vt:lpstr>Design of LLDPC</vt:lpstr>
      <vt:lpstr>Evaluation</vt:lpstr>
      <vt:lpstr>Evaluation</vt:lpstr>
      <vt:lpstr>Evaluation</vt:lpstr>
      <vt:lpstr>Summary</vt:lpstr>
      <vt:lpstr>PowerPoint Presentation</vt:lpstr>
    </vt:vector>
  </TitlesOfParts>
  <Company>University of California, Merced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Biancucci</dc:creator>
  <cp:lastModifiedBy>kellean yang</cp:lastModifiedBy>
  <cp:revision>515</cp:revision>
  <dcterms:created xsi:type="dcterms:W3CDTF">2012-06-13T19:20:26Z</dcterms:created>
  <dcterms:modified xsi:type="dcterms:W3CDTF">2023-12-21T05:08:00Z</dcterms:modified>
</cp:coreProperties>
</file>